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7"/>
  </p:notesMasterIdLst>
  <p:handoutMasterIdLst>
    <p:handoutMasterId r:id="rId38"/>
  </p:handoutMasterIdLst>
  <p:sldIdLst>
    <p:sldId id="257" r:id="rId2"/>
    <p:sldId id="292" r:id="rId3"/>
    <p:sldId id="293" r:id="rId4"/>
    <p:sldId id="296" r:id="rId5"/>
    <p:sldId id="297" r:id="rId6"/>
    <p:sldId id="298" r:id="rId7"/>
    <p:sldId id="299" r:id="rId8"/>
    <p:sldId id="301" r:id="rId9"/>
    <p:sldId id="302" r:id="rId10"/>
    <p:sldId id="303" r:id="rId11"/>
    <p:sldId id="305" r:id="rId12"/>
    <p:sldId id="306" r:id="rId13"/>
    <p:sldId id="307" r:id="rId14"/>
    <p:sldId id="309" r:id="rId15"/>
    <p:sldId id="310" r:id="rId16"/>
    <p:sldId id="308" r:id="rId17"/>
    <p:sldId id="311" r:id="rId18"/>
    <p:sldId id="312" r:id="rId19"/>
    <p:sldId id="313" r:id="rId20"/>
    <p:sldId id="314" r:id="rId21"/>
    <p:sldId id="331" r:id="rId22"/>
    <p:sldId id="315" r:id="rId23"/>
    <p:sldId id="316" r:id="rId24"/>
    <p:sldId id="317" r:id="rId25"/>
    <p:sldId id="333" r:id="rId26"/>
    <p:sldId id="318" r:id="rId27"/>
    <p:sldId id="319" r:id="rId28"/>
    <p:sldId id="321" r:id="rId29"/>
    <p:sldId id="322" r:id="rId30"/>
    <p:sldId id="325" r:id="rId31"/>
    <p:sldId id="332" r:id="rId32"/>
    <p:sldId id="323" r:id="rId33"/>
    <p:sldId id="327" r:id="rId34"/>
    <p:sldId id="324" r:id="rId35"/>
    <p:sldId id="330" r:id="rId36"/>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FF66CC"/>
    <a:srgbClr val="FF99FF"/>
    <a:srgbClr val="FF0066"/>
    <a:srgbClr val="FFCCCC"/>
    <a:srgbClr val="FFCCFF"/>
    <a:srgbClr val="FF6699"/>
    <a:srgbClr val="4A5EE6"/>
    <a:srgbClr val="132BDC"/>
    <a:srgbClr val="DCE0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04" autoAdjust="0"/>
    <p:restoredTop sz="94626"/>
  </p:normalViewPr>
  <p:slideViewPr>
    <p:cSldViewPr snapToGrid="0">
      <p:cViewPr varScale="1">
        <p:scale>
          <a:sx n="96" d="100"/>
          <a:sy n="96" d="100"/>
        </p:scale>
        <p:origin x="432" y="58"/>
      </p:cViewPr>
      <p:guideLst/>
    </p:cSldViewPr>
  </p:slideViewPr>
  <p:notesTextViewPr>
    <p:cViewPr>
      <p:scale>
        <a:sx n="1" d="1"/>
        <a:sy n="1" d="1"/>
      </p:scale>
      <p:origin x="0" y="0"/>
    </p:cViewPr>
  </p:notesTextViewPr>
  <p:notesViewPr>
    <p:cSldViewPr snapToGrid="0">
      <p:cViewPr varScale="1">
        <p:scale>
          <a:sx n="103" d="100"/>
          <a:sy n="103" d="100"/>
        </p:scale>
        <p:origin x="5346"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EBE2FB6-296C-4FF3-BCDA-B6E4535A82E8}" type="datetime1">
              <a:rPr lang="pt-BR" smtClean="0"/>
              <a:t>14/01/2024</a:t>
            </a:fld>
            <a:endParaRPr lang="pt-BR"/>
          </a:p>
        </p:txBody>
      </p:sp>
      <p:sp>
        <p:nvSpPr>
          <p:cNvPr id="4" name="Espaço Reservado para Rodapé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7B964BE-1CD1-1943-8CAA-B6D417321F15}" type="slidenum">
              <a:rPr lang="pt-BR" smtClean="0"/>
              <a:t>‹nº›</a:t>
            </a:fld>
            <a:endParaRPr lang="pt-BR"/>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02C98B9-20F9-43BE-8315-F4A60B0E6D95}" type="datetime1">
              <a:rPr lang="pt-BR" noProof="0" smtClean="0"/>
              <a:t>14/01/2024</a:t>
            </a:fld>
            <a:endParaRPr lang="pt-BR" noProof="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dirty="0"/>
              <a:t>Clique para editar os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7D3E5B-4BED-B24C-9674-6B6454D04561}" type="slidenum">
              <a:rPr lang="pt-BR" noProof="0" smtClean="0"/>
              <a:t>‹nº›</a:t>
            </a:fld>
            <a:endParaRPr lang="pt-BR" noProof="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sp>
        <p:nvSpPr>
          <p:cNvPr id="16" name="Forma Livre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accent1"/>
              </a:solidFill>
            </a:endParaRPr>
          </a:p>
        </p:txBody>
      </p:sp>
      <p:pic>
        <p:nvPicPr>
          <p:cNvPr id="10" name="Imagem 9" descr="Lacuna entre dois edifícios contra o céu azul">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ítulo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rtlCol="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p>
        </p:txBody>
      </p:sp>
      <p:sp>
        <p:nvSpPr>
          <p:cNvPr id="2" name="Título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rtlCol="0" anchor="t">
            <a:noAutofit/>
          </a:bodyPr>
          <a:lstStyle>
            <a:lvl1pPr algn="l">
              <a:defRPr sz="4500" cap="all" baseline="0"/>
            </a:lvl1pPr>
          </a:lstStyle>
          <a:p>
            <a:pPr rtl="0"/>
            <a:r>
              <a:rPr lang="pt-BR" noProof="0"/>
              <a:t>CLIQUE PARA EDITAR O ESTILO DO TÍTULO MESTRE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31" name="Título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pt-BR" noProof="0"/>
              <a:t>CLIQUE PARA EDITAR O TÍTULO MESTRE</a:t>
            </a:r>
          </a:p>
        </p:txBody>
      </p:sp>
      <p:sp>
        <p:nvSpPr>
          <p:cNvPr id="8" name="Espaço Reservado para Imagem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endParaRPr lang="pt-BR" noProof="0"/>
          </a:p>
        </p:txBody>
      </p:sp>
      <p:sp>
        <p:nvSpPr>
          <p:cNvPr id="34" name="Espaço Reservado para Texto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pt-BR" noProof="0"/>
              <a:t>Nome</a:t>
            </a:r>
          </a:p>
        </p:txBody>
      </p:sp>
      <p:sp>
        <p:nvSpPr>
          <p:cNvPr id="30" name="Espaço Reservado para Texto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pt-BR" noProof="0"/>
              <a:t>Título</a:t>
            </a:r>
          </a:p>
        </p:txBody>
      </p:sp>
      <p:sp>
        <p:nvSpPr>
          <p:cNvPr id="18" name="Espaço Reservado para Imagem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endParaRPr lang="pt-BR" noProof="0"/>
          </a:p>
        </p:txBody>
      </p:sp>
      <p:sp>
        <p:nvSpPr>
          <p:cNvPr id="40" name="Espaço Reservado para Texto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pt-BR" noProof="0"/>
              <a:t>Nome</a:t>
            </a:r>
          </a:p>
        </p:txBody>
      </p:sp>
      <p:sp>
        <p:nvSpPr>
          <p:cNvPr id="36" name="Espaço Reservado para Texto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pt-BR" noProof="0"/>
              <a:t>Título</a:t>
            </a:r>
          </a:p>
        </p:txBody>
      </p:sp>
      <p:sp>
        <p:nvSpPr>
          <p:cNvPr id="19" name="Espaço Reservado para Imagem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endParaRPr lang="pt-BR" noProof="0"/>
          </a:p>
        </p:txBody>
      </p:sp>
      <p:sp>
        <p:nvSpPr>
          <p:cNvPr id="43" name="Espaço Reservado para Texto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pt-BR" noProof="0"/>
              <a:t>Nome</a:t>
            </a:r>
          </a:p>
        </p:txBody>
      </p:sp>
      <p:sp>
        <p:nvSpPr>
          <p:cNvPr id="39" name="Espaço Reservado para Texto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pt-BR" noProof="0"/>
              <a:t>Título</a:t>
            </a:r>
          </a:p>
        </p:txBody>
      </p:sp>
      <p:sp>
        <p:nvSpPr>
          <p:cNvPr id="17" name="Espaço Reservado para Imagem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endParaRPr lang="pt-BR" noProof="0"/>
          </a:p>
        </p:txBody>
      </p:sp>
      <p:sp>
        <p:nvSpPr>
          <p:cNvPr id="46" name="Espaço Reservado para Texto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pt-BR" noProof="0"/>
              <a:t>Nome</a:t>
            </a:r>
          </a:p>
        </p:txBody>
      </p:sp>
      <p:sp>
        <p:nvSpPr>
          <p:cNvPr id="42" name="Espaço Reservado para Texto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pt-BR" noProof="0"/>
              <a:t>Título</a:t>
            </a:r>
          </a:p>
        </p:txBody>
      </p:sp>
      <p:sp>
        <p:nvSpPr>
          <p:cNvPr id="24" name="Espaço Reservado para Imagem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endParaRPr lang="pt-BR" noProof="0"/>
          </a:p>
        </p:txBody>
      </p:sp>
      <p:sp>
        <p:nvSpPr>
          <p:cNvPr id="49" name="Espaço Reservado para Texto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pt-BR" noProof="0"/>
              <a:t>Nome</a:t>
            </a:r>
          </a:p>
        </p:txBody>
      </p:sp>
      <p:sp>
        <p:nvSpPr>
          <p:cNvPr id="33" name="Espaço Reservado para Texto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pt-BR" noProof="0"/>
              <a:t>Título</a:t>
            </a:r>
          </a:p>
        </p:txBody>
      </p:sp>
      <p:sp>
        <p:nvSpPr>
          <p:cNvPr id="26" name="Espaço Reservado para Imagem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endParaRPr lang="pt-BR" noProof="0"/>
          </a:p>
        </p:txBody>
      </p:sp>
      <p:sp>
        <p:nvSpPr>
          <p:cNvPr id="52" name="Espaço Reservado para Texto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pt-BR" noProof="0"/>
              <a:t>Nome</a:t>
            </a:r>
          </a:p>
        </p:txBody>
      </p:sp>
      <p:sp>
        <p:nvSpPr>
          <p:cNvPr id="45" name="Espaço Reservado para Texto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pt-BR" noProof="0"/>
              <a:t>Título</a:t>
            </a:r>
          </a:p>
        </p:txBody>
      </p:sp>
      <p:sp>
        <p:nvSpPr>
          <p:cNvPr id="27" name="Espaço Reservado para Imagem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endParaRPr lang="pt-BR" noProof="0"/>
          </a:p>
        </p:txBody>
      </p:sp>
      <p:sp>
        <p:nvSpPr>
          <p:cNvPr id="53" name="Espaço Reservado para Texto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pt-BR" noProof="0"/>
              <a:t>Nome</a:t>
            </a:r>
          </a:p>
        </p:txBody>
      </p:sp>
      <p:sp>
        <p:nvSpPr>
          <p:cNvPr id="48" name="Espaço Reservado para Texto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pt-BR" noProof="0"/>
              <a:t>Título</a:t>
            </a:r>
          </a:p>
        </p:txBody>
      </p:sp>
      <p:sp>
        <p:nvSpPr>
          <p:cNvPr id="25" name="Espaço Reservado para Imagem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endParaRPr lang="pt-BR" noProof="0"/>
          </a:p>
        </p:txBody>
      </p:sp>
      <p:sp>
        <p:nvSpPr>
          <p:cNvPr id="54" name="Espaço Reservado para Texto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pt-BR" noProof="0"/>
              <a:t>Nome</a:t>
            </a:r>
          </a:p>
        </p:txBody>
      </p:sp>
      <p:sp>
        <p:nvSpPr>
          <p:cNvPr id="51" name="Espaço Reservado para Texto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pt-BR" noProof="0"/>
              <a:t>Título</a:t>
            </a:r>
          </a:p>
        </p:txBody>
      </p:sp>
      <p:sp>
        <p:nvSpPr>
          <p:cNvPr id="2" name="Espaço Reservado para Rodapé 1">
            <a:extLst>
              <a:ext uri="{FF2B5EF4-FFF2-40B4-BE49-F238E27FC236}">
                <a16:creationId xmlns:a16="http://schemas.microsoft.com/office/drawing/2014/main" id="{58B2A1B4-8B38-9645-3655-35A4232B984C}"/>
              </a:ext>
            </a:extLst>
          </p:cNvPr>
          <p:cNvSpPr>
            <a:spLocks noGrp="1"/>
          </p:cNvSpPr>
          <p:nvPr>
            <p:ph type="ftr" sz="quarter" idx="45"/>
          </p:nvPr>
        </p:nvSpPr>
        <p:spPr/>
        <p:txBody>
          <a:bodyPr rtlCol="0"/>
          <a:lstStyle/>
          <a:p>
            <a:pPr rtl="0"/>
            <a:r>
              <a:rPr lang="pt-BR" noProof="0"/>
              <a:t>Título da Apresentação</a:t>
            </a:r>
          </a:p>
        </p:txBody>
      </p:sp>
      <p:sp>
        <p:nvSpPr>
          <p:cNvPr id="3" name="Espaço Reservado para o Número do Slide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sp>
        <p:nvSpPr>
          <p:cNvPr id="11" name="Título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rtlCol="0" anchor="t">
            <a:noAutofit/>
          </a:bodyPr>
          <a:lstStyle>
            <a:lvl1pPr>
              <a:defRPr sz="3600" cap="all" baseline="0"/>
            </a:lvl1pPr>
          </a:lstStyle>
          <a:p>
            <a:pPr rtl="0"/>
            <a:r>
              <a:rPr lang="pt-BR" noProof="0"/>
              <a:t>CLIQUE PARA EDITAR O TÍTULO MESTRE</a:t>
            </a:r>
          </a:p>
        </p:txBody>
      </p:sp>
      <p:sp>
        <p:nvSpPr>
          <p:cNvPr id="15" name="Espaço Reservado para Texto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pt-BR" noProof="0"/>
              <a:t>CLIQUE PARA EDITAR O ESTILO DO SUBTÍTULO MESTRE</a:t>
            </a:r>
          </a:p>
        </p:txBody>
      </p:sp>
      <p:sp>
        <p:nvSpPr>
          <p:cNvPr id="40" name="Espaço Reservado para Texto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rtl="0">
              <a:lnSpc>
                <a:spcPct val="100000"/>
              </a:lnSpc>
              <a:spcBef>
                <a:spcPts val="0"/>
              </a:spcBef>
            </a:pPr>
            <a:r>
              <a:rPr lang="pt-BR" noProof="0"/>
              <a:t>Segundo nível</a:t>
            </a:r>
          </a:p>
          <a:p>
            <a:pPr marL="285750" lvl="0" indent="-285750" rtl="0">
              <a:lnSpc>
                <a:spcPct val="100000"/>
              </a:lnSpc>
              <a:spcBef>
                <a:spcPts val="0"/>
              </a:spcBef>
            </a:pPr>
            <a:endParaRPr lang="pt-BR" noProof="0"/>
          </a:p>
        </p:txBody>
      </p:sp>
      <p:sp>
        <p:nvSpPr>
          <p:cNvPr id="20" name="Espaço Reservado para Texto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pt-BR" noProof="0"/>
              <a:t>CLIQUE PARA EDITAR O ESTILO DO SUBTÍTULO MESTRE</a:t>
            </a:r>
          </a:p>
        </p:txBody>
      </p:sp>
      <p:sp>
        <p:nvSpPr>
          <p:cNvPr id="19" name="Espaço Reservado para Texto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rtl="0">
              <a:lnSpc>
                <a:spcPct val="100000"/>
              </a:lnSpc>
              <a:spcBef>
                <a:spcPts val="0"/>
              </a:spcBef>
            </a:pPr>
            <a:r>
              <a:rPr lang="pt-BR" noProof="0"/>
              <a:t>Segundo nível</a:t>
            </a:r>
          </a:p>
          <a:p>
            <a:pPr marL="285750" lvl="0" indent="-285750" rtl="0">
              <a:lnSpc>
                <a:spcPct val="100000"/>
              </a:lnSpc>
              <a:spcBef>
                <a:spcPts val="0"/>
              </a:spcBef>
            </a:pPr>
            <a:endParaRPr lang="pt-BR" noProof="0"/>
          </a:p>
        </p:txBody>
      </p:sp>
      <p:sp>
        <p:nvSpPr>
          <p:cNvPr id="32" name="Retângulo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t-BR" noProof="0">
              <a:solidFill>
                <a:schemeClr val="accent1"/>
              </a:solidFill>
            </a:endParaRPr>
          </a:p>
        </p:txBody>
      </p:sp>
      <p:sp>
        <p:nvSpPr>
          <p:cNvPr id="18" name="Espaço Reservado para Imagem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rtlCol="0" anchor="ctr">
            <a:noAutofit/>
          </a:bodyPr>
          <a:lstStyle>
            <a:lvl1pPr algn="ctr">
              <a:defRPr/>
            </a:lvl1pPr>
          </a:lstStyle>
          <a:p>
            <a:pPr rtl="0"/>
            <a:endParaRPr lang="pt-BR" noProof="0"/>
          </a:p>
        </p:txBody>
      </p:sp>
      <p:sp>
        <p:nvSpPr>
          <p:cNvPr id="22" name="Espaço Reservado para Imagem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rtlCol="0" anchor="ctr">
            <a:noAutofit/>
          </a:bodyPr>
          <a:lstStyle>
            <a:lvl1pPr algn="ctr">
              <a:defRPr/>
            </a:lvl1pPr>
          </a:lstStyle>
          <a:p>
            <a:pPr rtl="0"/>
            <a:endParaRPr lang="pt-BR" noProof="0"/>
          </a:p>
        </p:txBody>
      </p:sp>
      <p:sp>
        <p:nvSpPr>
          <p:cNvPr id="23" name="Espaço Reservado para Imagem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rtlCol="0" anchor="ctr">
            <a:noAutofit/>
          </a:bodyPr>
          <a:lstStyle>
            <a:lvl1pPr algn="ctr">
              <a:defRPr/>
            </a:lvl1pPr>
          </a:lstStyle>
          <a:p>
            <a:pPr rtl="0"/>
            <a:endParaRPr lang="pt-BR" noProof="0"/>
          </a:p>
        </p:txBody>
      </p:sp>
      <p:sp>
        <p:nvSpPr>
          <p:cNvPr id="2" name="Espaço Reservado para Rodapé 1">
            <a:extLst>
              <a:ext uri="{FF2B5EF4-FFF2-40B4-BE49-F238E27FC236}">
                <a16:creationId xmlns:a16="http://schemas.microsoft.com/office/drawing/2014/main" id="{5A615220-DA65-3A8D-609D-95B6D86B192A}"/>
              </a:ext>
            </a:extLst>
          </p:cNvPr>
          <p:cNvSpPr>
            <a:spLocks noGrp="1"/>
          </p:cNvSpPr>
          <p:nvPr>
            <p:ph type="ftr" sz="quarter" idx="34"/>
          </p:nvPr>
        </p:nvSpPr>
        <p:spPr/>
        <p:txBody>
          <a:bodyPr rtlCol="0"/>
          <a:lstStyle/>
          <a:p>
            <a:pPr rtl="0"/>
            <a:r>
              <a:rPr lang="pt-BR" noProof="0"/>
              <a:t>Título da Apresentação</a:t>
            </a:r>
          </a:p>
        </p:txBody>
      </p:sp>
      <p:sp>
        <p:nvSpPr>
          <p:cNvPr id="3" name="Espaço Reservado para o Número do Slide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sp>
        <p:nvSpPr>
          <p:cNvPr id="15" name="Título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pt-BR" noProof="0"/>
              <a:t>CLIQUE PARA EDITAR O TÍTULO MESTRE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t-BR" noProof="0">
              <a:solidFill>
                <a:schemeClr val="accent1"/>
              </a:solidFill>
            </a:endParaRPr>
          </a:p>
        </p:txBody>
      </p:sp>
      <p:sp>
        <p:nvSpPr>
          <p:cNvPr id="26" name="Espaço Reservado para Imagem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rtlCol="0" anchor="ctr">
            <a:noAutofit/>
          </a:bodyPr>
          <a:lstStyle>
            <a:lvl1pPr algn="ctr">
              <a:defRPr sz="1600"/>
            </a:lvl1pPr>
          </a:lstStyle>
          <a:p>
            <a:pPr rtl="0"/>
            <a:endParaRPr lang="pt-BR" noProof="0"/>
          </a:p>
        </p:txBody>
      </p:sp>
      <p:sp>
        <p:nvSpPr>
          <p:cNvPr id="21" name="Subtítulo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rtlCol="0"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p>
        </p:txBody>
      </p:sp>
      <p:sp>
        <p:nvSpPr>
          <p:cNvPr id="12" name="Espaço Reservado para Conteúdo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pt-BR" noProof="0"/>
              <a:t>Clicar para 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t-BR" noProof="0">
              <a:solidFill>
                <a:schemeClr val="accent1"/>
              </a:solidFill>
            </a:endParaRPr>
          </a:p>
        </p:txBody>
      </p:sp>
      <p:sp>
        <p:nvSpPr>
          <p:cNvPr id="14" name="Espaço Reservado para Imagem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rtlCol="0" anchor="ctr">
            <a:noAutofit/>
          </a:bodyPr>
          <a:lstStyle>
            <a:lvl1pPr algn="ctr">
              <a:defRPr sz="1600"/>
            </a:lvl1pPr>
          </a:lstStyle>
          <a:p>
            <a:pPr rtl="0"/>
            <a:endParaRPr lang="pt-BR" noProof="0"/>
          </a:p>
        </p:txBody>
      </p:sp>
      <p:sp>
        <p:nvSpPr>
          <p:cNvPr id="31" name="Espaço Reservado para Texto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pt-BR" noProof="0"/>
              <a:t>CLIQUE PARA EDITAR O ESTILO DO SUBTÍTULO MESTRE</a:t>
            </a:r>
          </a:p>
        </p:txBody>
      </p:sp>
      <p:sp>
        <p:nvSpPr>
          <p:cNvPr id="24" name="Espaço Reservado para Conteúdo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pt-BR" noProof="0"/>
              <a:t>Clicar para 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t-BR" noProof="0">
              <a:solidFill>
                <a:schemeClr val="accent1"/>
              </a:solidFill>
            </a:endParaRPr>
          </a:p>
        </p:txBody>
      </p:sp>
      <p:sp>
        <p:nvSpPr>
          <p:cNvPr id="25" name="Espaço Reservado para Imagem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rtlCol="0" anchor="ctr">
            <a:noAutofit/>
          </a:bodyPr>
          <a:lstStyle>
            <a:lvl1pPr algn="ctr">
              <a:defRPr sz="1600"/>
            </a:lvl1pPr>
          </a:lstStyle>
          <a:p>
            <a:pPr rtl="0"/>
            <a:endParaRPr lang="pt-BR" noProof="0"/>
          </a:p>
        </p:txBody>
      </p:sp>
      <p:sp>
        <p:nvSpPr>
          <p:cNvPr id="32" name="Espaço Reservado para Texto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pt-BR" noProof="0"/>
              <a:t>CLIQUE PARA EDITAR O ESTILO DO SUBTÍTULO MESTRE</a:t>
            </a:r>
          </a:p>
        </p:txBody>
      </p:sp>
      <p:sp>
        <p:nvSpPr>
          <p:cNvPr id="23" name="Espaço Reservado para Conteúdo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pt-BR" noProof="0"/>
              <a:t>Clicar para 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Rodapé 4">
            <a:extLst>
              <a:ext uri="{FF2B5EF4-FFF2-40B4-BE49-F238E27FC236}">
                <a16:creationId xmlns:a16="http://schemas.microsoft.com/office/drawing/2014/main" id="{A466B1E6-E67B-3B07-B464-6C782D2D21E7}"/>
              </a:ext>
            </a:extLst>
          </p:cNvPr>
          <p:cNvSpPr>
            <a:spLocks noGrp="1"/>
          </p:cNvSpPr>
          <p:nvPr>
            <p:ph type="ftr" sz="quarter" idx="33"/>
          </p:nvPr>
        </p:nvSpPr>
        <p:spPr/>
        <p:txBody>
          <a:bodyPr rtlCol="0"/>
          <a:lstStyle/>
          <a:p>
            <a:pPr rtl="0"/>
            <a:r>
              <a:rPr lang="pt-BR" noProof="0"/>
              <a:t>Título da Apresentação</a:t>
            </a:r>
          </a:p>
        </p:txBody>
      </p:sp>
      <p:sp>
        <p:nvSpPr>
          <p:cNvPr id="6" name="Espaço Reservado para o Número do Slide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sp>
        <p:nvSpPr>
          <p:cNvPr id="5" name="Título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rtlCol="0" anchor="t">
            <a:noAutofit/>
          </a:bodyPr>
          <a:lstStyle>
            <a:lvl1pPr>
              <a:defRPr sz="3600" baseline="0">
                <a:latin typeface="+mj-lt"/>
              </a:defRPr>
            </a:lvl1pPr>
          </a:lstStyle>
          <a:p>
            <a:pPr rtl="0"/>
            <a:r>
              <a:rPr lang="pt-BR" noProof="0"/>
              <a:t>CLIQUE PARA EDITAR O TÍTULO MESTRE</a:t>
            </a:r>
          </a:p>
        </p:txBody>
      </p:sp>
      <p:sp>
        <p:nvSpPr>
          <p:cNvPr id="13" name="Espaço Reservado para Texto 2">
            <a:extLst>
              <a:ext uri="{FF2B5EF4-FFF2-40B4-BE49-F238E27FC236}">
                <a16:creationId xmlns:a16="http://schemas.microsoft.com/office/drawing/2014/main" id="{ED5AF112-F5BD-9AA8-0E64-A6972333DDB1}"/>
              </a:ext>
            </a:extLst>
          </p:cNvPr>
          <p:cNvSpPr>
            <a:spLocks noGrp="1"/>
          </p:cNvSpPr>
          <p:nvPr>
            <p:ph type="body" idx="1" hasCustomPrompt="1"/>
          </p:nvPr>
        </p:nvSpPr>
        <p:spPr>
          <a:xfrm>
            <a:off x="855915" y="2046038"/>
            <a:ext cx="4831207" cy="3568139"/>
          </a:xfrm>
        </p:spPr>
        <p:txBody>
          <a:bodyPr lIns="0" tIns="0" rIns="0" bIns="0" rtlCol="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 texto Mestre</a:t>
            </a:r>
          </a:p>
        </p:txBody>
      </p:sp>
      <p:sp>
        <p:nvSpPr>
          <p:cNvPr id="9" name="Espaço Reservado para Imagem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rtlCol="0" anchor="ctr"/>
          <a:lstStyle>
            <a:lvl1pPr algn="ctr">
              <a:defRPr/>
            </a:lvl1pPr>
          </a:lstStyle>
          <a:p>
            <a:pPr rtl="0"/>
            <a:endParaRPr lang="pt-BR" noProof="0"/>
          </a:p>
        </p:txBody>
      </p:sp>
      <p:sp>
        <p:nvSpPr>
          <p:cNvPr id="14" name="Espaço Reservado para Texto 10">
            <a:extLst>
              <a:ext uri="{FF2B5EF4-FFF2-40B4-BE49-F238E27FC236}">
                <a16:creationId xmlns:a16="http://schemas.microsoft.com/office/drawing/2014/main" id="{104F5115-4987-5C8E-E191-E06A29A553D3}"/>
              </a:ext>
            </a:extLst>
          </p:cNvPr>
          <p:cNvSpPr>
            <a:spLocks noGrp="1"/>
          </p:cNvSpPr>
          <p:nvPr>
            <p:ph type="body" sz="quarter" idx="13" hasCustomPrompt="1"/>
          </p:nvPr>
        </p:nvSpPr>
        <p:spPr>
          <a:xfrm>
            <a:off x="7010733" y="2803273"/>
            <a:ext cx="2121408" cy="2121408"/>
          </a:xfrm>
          <a:prstGeom prst="ellipse">
            <a:avLst/>
          </a:prstGeom>
          <a:solidFill>
            <a:schemeClr val="accent1">
              <a:alpha val="72000"/>
            </a:schemeClr>
          </a:solidFill>
        </p:spPr>
        <p:txBody>
          <a:bodyPr rtlCol="0"/>
          <a:lstStyle>
            <a:lvl1pPr>
              <a:defRPr sz="300">
                <a:solidFill>
                  <a:schemeClr val="accent1">
                    <a:alpha val="0"/>
                  </a:schemeClr>
                </a:solidFill>
              </a:defRPr>
            </a:lvl1pPr>
          </a:lstStyle>
          <a:p>
            <a:pPr lvl="0" rtl="0"/>
            <a:r>
              <a:rPr lang="pt-BR" noProof="0"/>
              <a:t>Clique para editar o texto Mestre</a:t>
            </a:r>
          </a:p>
        </p:txBody>
      </p:sp>
      <p:sp>
        <p:nvSpPr>
          <p:cNvPr id="15" name="Espaço Reservado para Texto 10">
            <a:extLst>
              <a:ext uri="{FF2B5EF4-FFF2-40B4-BE49-F238E27FC236}">
                <a16:creationId xmlns:a16="http://schemas.microsoft.com/office/drawing/2014/main" id="{1EA969D2-43E7-374C-2BD3-3ED94ADEAE97}"/>
              </a:ext>
            </a:extLst>
          </p:cNvPr>
          <p:cNvSpPr>
            <a:spLocks noGrp="1"/>
          </p:cNvSpPr>
          <p:nvPr>
            <p:ph type="body" sz="quarter" idx="14" hasCustomPrompt="1"/>
          </p:nvPr>
        </p:nvSpPr>
        <p:spPr>
          <a:xfrm>
            <a:off x="11258537" y="4711495"/>
            <a:ext cx="192024" cy="1033272"/>
          </a:xfrm>
          <a:prstGeom prst="rect">
            <a:avLst/>
          </a:prstGeom>
          <a:solidFill>
            <a:schemeClr val="accent1">
              <a:alpha val="83000"/>
            </a:schemeClr>
          </a:solidFill>
        </p:spPr>
        <p:txBody>
          <a:bodyPr rtlCol="0"/>
          <a:lstStyle>
            <a:lvl1pPr>
              <a:defRPr sz="300">
                <a:solidFill>
                  <a:schemeClr val="accent1">
                    <a:alpha val="0"/>
                  </a:schemeClr>
                </a:solidFill>
              </a:defRPr>
            </a:lvl1pPr>
          </a:lstStyle>
          <a:p>
            <a:pPr lvl="0" rtl="0"/>
            <a:r>
              <a:rPr lang="pt-BR" noProof="0"/>
              <a:t>Clique para editar o texto Mestre</a:t>
            </a:r>
          </a:p>
        </p:txBody>
      </p:sp>
      <p:sp>
        <p:nvSpPr>
          <p:cNvPr id="3" name="Espaço Reservado para Rodapé 2">
            <a:extLst>
              <a:ext uri="{FF2B5EF4-FFF2-40B4-BE49-F238E27FC236}">
                <a16:creationId xmlns:a16="http://schemas.microsoft.com/office/drawing/2014/main" id="{8DE7E217-DB17-AA1B-8753-DBFDF42AB32F}"/>
              </a:ext>
            </a:extLst>
          </p:cNvPr>
          <p:cNvSpPr>
            <a:spLocks noGrp="1"/>
          </p:cNvSpPr>
          <p:nvPr>
            <p:ph type="ftr" sz="quarter" idx="10"/>
          </p:nvPr>
        </p:nvSpPr>
        <p:spPr/>
        <p:txBody>
          <a:bodyPr rtlCol="0"/>
          <a:lstStyle/>
          <a:p>
            <a:pPr rtl="0"/>
            <a:r>
              <a:rPr lang="pt-BR" noProof="0"/>
              <a:t>Título da Apresentação</a:t>
            </a:r>
          </a:p>
        </p:txBody>
      </p:sp>
      <p:sp>
        <p:nvSpPr>
          <p:cNvPr id="4" name="Espaço Reservado para o Número do Slide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pic>
        <p:nvPicPr>
          <p:cNvPr id="3" name="Imagem 2" descr="Grande cruzamento de pedestres com uma pessoa solitária">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orma Livre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accent1"/>
              </a:solidFill>
            </a:endParaRPr>
          </a:p>
        </p:txBody>
      </p:sp>
      <p:sp>
        <p:nvSpPr>
          <p:cNvPr id="2" name="Título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rtlCol="0" anchor="b">
            <a:noAutofit/>
          </a:bodyPr>
          <a:lstStyle>
            <a:lvl1pPr>
              <a:defRPr sz="3600" b="1" i="0" baseline="0">
                <a:solidFill>
                  <a:schemeClr val="tx1"/>
                </a:solidFill>
                <a:latin typeface="+mj-lt"/>
                <a:cs typeface="Arial Black" panose="020B0604020202020204" pitchFamily="34" charset="0"/>
              </a:defRPr>
            </a:lvl1pPr>
          </a:lstStyle>
          <a:p>
            <a:pPr rtl="0"/>
            <a:r>
              <a:rPr lang="pt-BR" noProof="0"/>
              <a:t>CLIQUE PARA EDITAR O ESTILO DO TÍTULO PRINCIPAL</a:t>
            </a:r>
          </a:p>
        </p:txBody>
      </p:sp>
      <p:sp>
        <p:nvSpPr>
          <p:cNvPr id="11" name="Espaço Reservado para Texto 2">
            <a:extLst>
              <a:ext uri="{FF2B5EF4-FFF2-40B4-BE49-F238E27FC236}">
                <a16:creationId xmlns:a16="http://schemas.microsoft.com/office/drawing/2014/main" id="{CFA9DBC5-E4A8-5230-9CE1-902849869495}"/>
              </a:ext>
            </a:extLst>
          </p:cNvPr>
          <p:cNvSpPr>
            <a:spLocks noGrp="1"/>
          </p:cNvSpPr>
          <p:nvPr>
            <p:ph type="body" idx="1" hasCustomPrompt="1"/>
          </p:nvPr>
        </p:nvSpPr>
        <p:spPr>
          <a:xfrm>
            <a:off x="1907196" y="3790988"/>
            <a:ext cx="5444517" cy="1731890"/>
          </a:xfrm>
        </p:spPr>
        <p:txBody>
          <a:bodyPr lIns="0" tIns="0" rIns="0" bIns="0" rtlCol="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 texto Mestre</a:t>
            </a:r>
          </a:p>
        </p:txBody>
      </p:sp>
      <p:sp>
        <p:nvSpPr>
          <p:cNvPr id="10" name="Retângulo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t-BR" noProof="0">
              <a:solidFill>
                <a:schemeClr val="accent1"/>
              </a:solidFill>
            </a:endParaRPr>
          </a:p>
        </p:txBody>
      </p:sp>
      <p:sp>
        <p:nvSpPr>
          <p:cNvPr id="12" name="Retângulo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t-BR" noProof="0">
              <a:solidFill>
                <a:schemeClr val="accent1"/>
              </a:solidFill>
            </a:endParaRPr>
          </a:p>
        </p:txBody>
      </p:sp>
      <p:sp>
        <p:nvSpPr>
          <p:cNvPr id="4" name="Espaço Reservado para Rodapé 3">
            <a:extLst>
              <a:ext uri="{FF2B5EF4-FFF2-40B4-BE49-F238E27FC236}">
                <a16:creationId xmlns:a16="http://schemas.microsoft.com/office/drawing/2014/main" id="{7B05DD54-AC6C-8FD6-3ABF-282F1F124B40}"/>
              </a:ext>
            </a:extLst>
          </p:cNvPr>
          <p:cNvSpPr>
            <a:spLocks noGrp="1"/>
          </p:cNvSpPr>
          <p:nvPr>
            <p:ph type="ftr" sz="quarter" idx="10"/>
          </p:nvPr>
        </p:nvSpPr>
        <p:spPr/>
        <p:txBody>
          <a:bodyPr rtlCol="0"/>
          <a:lstStyle/>
          <a:p>
            <a:pPr rtl="0"/>
            <a:r>
              <a:rPr lang="pt-BR" noProof="0"/>
              <a:t>Título da Apresentação</a:t>
            </a:r>
          </a:p>
        </p:txBody>
      </p:sp>
      <p:sp>
        <p:nvSpPr>
          <p:cNvPr id="5" name="Espaço Reservado para o Número do Slide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rtlCol="0" anchor="b">
            <a:noAutofit/>
          </a:bodyPr>
          <a:lstStyle>
            <a:lvl1pPr>
              <a:defRPr sz="3600" cap="all" baseline="0"/>
            </a:lvl1pPr>
          </a:lstStyle>
          <a:p>
            <a:pPr rtl="0"/>
            <a:r>
              <a:rPr lang="pt-BR" noProof="0"/>
              <a:t>CLIQUE PARA EDITAR O ESTILO DO TÍTULO PRINCIPAL</a:t>
            </a:r>
          </a:p>
        </p:txBody>
      </p:sp>
      <p:sp>
        <p:nvSpPr>
          <p:cNvPr id="5" name="Espaço Reservado para Imagem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rtlCol="0"/>
          <a:lstStyle/>
          <a:p>
            <a:pPr rtl="0"/>
            <a:endParaRPr lang="pt-BR" noProof="0"/>
          </a:p>
        </p:txBody>
      </p:sp>
      <p:sp>
        <p:nvSpPr>
          <p:cNvPr id="3" name="Espaço Reservado para Conteúdo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rtlCol="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rtl="0"/>
            <a:r>
              <a:rPr lang="pt-BR" noProof="0"/>
              <a:t>CLIQUE PARA EDITAR OS ESTILOS DE TEXTO MESTRE</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t-BR" noProof="0">
              <a:solidFill>
                <a:schemeClr val="accent1"/>
              </a:solidFill>
            </a:endParaRPr>
          </a:p>
        </p:txBody>
      </p:sp>
      <p:sp>
        <p:nvSpPr>
          <p:cNvPr id="22" name="Título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rtlCol="0" anchor="t">
            <a:noAutofit/>
          </a:bodyPr>
          <a:lstStyle>
            <a:lvl1pPr>
              <a:defRPr sz="3600" baseline="0">
                <a:solidFill>
                  <a:schemeClr val="tx1"/>
                </a:solidFill>
              </a:defRPr>
            </a:lvl1pPr>
          </a:lstStyle>
          <a:p>
            <a:pPr rtl="0"/>
            <a:r>
              <a:rPr lang="pt-BR" noProof="0"/>
              <a:t>CLIQUE PARA EDITAR O ESTILO DO TÍTULO MESTRE</a:t>
            </a:r>
          </a:p>
        </p:txBody>
      </p:sp>
      <p:sp>
        <p:nvSpPr>
          <p:cNvPr id="9" name="Espaço Reservado para Imagem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rtlCol="0" anchor="ctr">
            <a:noAutofit/>
          </a:bodyPr>
          <a:lstStyle>
            <a:lvl1pPr algn="ctr">
              <a:defRPr/>
            </a:lvl1pPr>
          </a:lstStyle>
          <a:p>
            <a:pPr rtl="0"/>
            <a:endParaRPr lang="pt-BR" noProof="0"/>
          </a:p>
        </p:txBody>
      </p:sp>
      <p:sp>
        <p:nvSpPr>
          <p:cNvPr id="3" name="Espaço Reservado para Texto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6978650" y="2087562"/>
            <a:ext cx="4375150" cy="3891067"/>
          </a:xfrm>
        </p:spPr>
        <p:txBody>
          <a:bodyPr lIns="0" tIns="0" rIns="0" bIns="0" rtlCol="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 texto Mestre</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solidFill>
                <a:schemeClr val="accent1"/>
              </a:solidFill>
            </a:endParaRPr>
          </a:p>
        </p:txBody>
      </p:sp>
      <p:sp>
        <p:nvSpPr>
          <p:cNvPr id="2" name="Espaço Reservado para Rodapé 1">
            <a:extLst>
              <a:ext uri="{FF2B5EF4-FFF2-40B4-BE49-F238E27FC236}">
                <a16:creationId xmlns:a16="http://schemas.microsoft.com/office/drawing/2014/main" id="{6CD6503F-0A61-068C-55A7-DCFF406FB31E}"/>
              </a:ext>
            </a:extLst>
          </p:cNvPr>
          <p:cNvSpPr>
            <a:spLocks noGrp="1"/>
          </p:cNvSpPr>
          <p:nvPr>
            <p:ph type="ftr" sz="quarter" idx="12"/>
          </p:nvPr>
        </p:nvSpPr>
        <p:spPr/>
        <p:txBody>
          <a:bodyPr rtlCol="0"/>
          <a:lstStyle/>
          <a:p>
            <a:pPr rtl="0"/>
            <a:r>
              <a:rPr lang="pt-BR" noProof="0"/>
              <a:t>Título da Apresentação</a:t>
            </a:r>
          </a:p>
        </p:txBody>
      </p:sp>
      <p:sp>
        <p:nvSpPr>
          <p:cNvPr id="5" name="Espaço Reservado para o Número do Slide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omente título">
    <p:spTree>
      <p:nvGrpSpPr>
        <p:cNvPr id="1" name=""/>
        <p:cNvGrpSpPr/>
        <p:nvPr/>
      </p:nvGrpSpPr>
      <p:grpSpPr>
        <a:xfrm>
          <a:off x="0" y="0"/>
          <a:ext cx="0" cy="0"/>
          <a:chOff x="0" y="0"/>
          <a:chExt cx="0" cy="0"/>
        </a:xfrm>
      </p:grpSpPr>
      <p:pic>
        <p:nvPicPr>
          <p:cNvPr id="37" name="Imagem 36" descr="Uma imagem contendo acessório&#10;&#10;Descrição gerada automaticamente">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orma Livre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accent1"/>
              </a:solidFill>
            </a:endParaRPr>
          </a:p>
        </p:txBody>
      </p:sp>
      <p:sp>
        <p:nvSpPr>
          <p:cNvPr id="10" name="Título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rtlCol="0" anchor="b">
            <a:noAutofit/>
          </a:bodyPr>
          <a:lstStyle>
            <a:lvl1pPr>
              <a:defRPr sz="3600" cap="all" baseline="0"/>
            </a:lvl1pPr>
          </a:lstStyle>
          <a:p>
            <a:pPr rtl="0"/>
            <a:r>
              <a:rPr lang="pt-BR" noProof="0"/>
              <a:t>CLIQUE PARA EDITAR O ESTILO DO TÍTULO MESTRE</a:t>
            </a:r>
          </a:p>
        </p:txBody>
      </p:sp>
      <p:sp>
        <p:nvSpPr>
          <p:cNvPr id="12" name="Subtítulo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rtlCol="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p>
        </p:txBody>
      </p:sp>
      <p:sp>
        <p:nvSpPr>
          <p:cNvPr id="2" name="Espaço Reservado para Rodapé 1">
            <a:extLst>
              <a:ext uri="{FF2B5EF4-FFF2-40B4-BE49-F238E27FC236}">
                <a16:creationId xmlns:a16="http://schemas.microsoft.com/office/drawing/2014/main" id="{E21B6B04-886C-2862-3BD4-97071FCAD7CA}"/>
              </a:ext>
            </a:extLst>
          </p:cNvPr>
          <p:cNvSpPr>
            <a:spLocks noGrp="1"/>
          </p:cNvSpPr>
          <p:nvPr>
            <p:ph type="ftr" sz="quarter" idx="10"/>
          </p:nvPr>
        </p:nvSpPr>
        <p:spPr/>
        <p:txBody>
          <a:bodyPr rtlCol="0"/>
          <a:lstStyle/>
          <a:p>
            <a:pPr rtl="0"/>
            <a:r>
              <a:rPr lang="pt-BR" noProof="0"/>
              <a:t>Título da Apresentação</a:t>
            </a:r>
          </a:p>
        </p:txBody>
      </p:sp>
      <p:sp>
        <p:nvSpPr>
          <p:cNvPr id="3" name="Espaço Reservado para o Número do Slide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is Conteúdos">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pt-BR" noProof="0"/>
              <a:t>CLIQUE PARA EDITAR O TÍTULO MESTRE</a:t>
            </a:r>
          </a:p>
        </p:txBody>
      </p:sp>
      <p:sp>
        <p:nvSpPr>
          <p:cNvPr id="4" name="Espaço Reservado para Conteúdo 3">
            <a:extLst>
              <a:ext uri="{FF2B5EF4-FFF2-40B4-BE49-F238E27FC236}">
                <a16:creationId xmlns:a16="http://schemas.microsoft.com/office/drawing/2014/main" id="{F75F077D-E901-4AA9-B062-1C37FF407BFD}"/>
              </a:ext>
            </a:extLst>
          </p:cNvPr>
          <p:cNvSpPr>
            <a:spLocks noGrp="1"/>
          </p:cNvSpPr>
          <p:nvPr>
            <p:ph sz="half" idx="2" hasCustomPrompt="1"/>
          </p:nvPr>
        </p:nvSpPr>
        <p:spPr>
          <a:xfrm>
            <a:off x="850168" y="1828800"/>
            <a:ext cx="10126362" cy="435133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2" name="Espaço Reservado para Rodapé 1">
            <a:extLst>
              <a:ext uri="{FF2B5EF4-FFF2-40B4-BE49-F238E27FC236}">
                <a16:creationId xmlns:a16="http://schemas.microsoft.com/office/drawing/2014/main" id="{68EECBEC-47C0-1CBF-96E7-318D53898471}"/>
              </a:ext>
            </a:extLst>
          </p:cNvPr>
          <p:cNvSpPr>
            <a:spLocks noGrp="1"/>
          </p:cNvSpPr>
          <p:nvPr>
            <p:ph type="ftr" sz="quarter" idx="10"/>
          </p:nvPr>
        </p:nvSpPr>
        <p:spPr/>
        <p:txBody>
          <a:bodyPr rtlCol="0"/>
          <a:lstStyle/>
          <a:p>
            <a:pPr rtl="0"/>
            <a:r>
              <a:rPr lang="pt-BR" noProof="0"/>
              <a:t>Título da Apresentação</a:t>
            </a:r>
          </a:p>
        </p:txBody>
      </p:sp>
      <p:sp>
        <p:nvSpPr>
          <p:cNvPr id="3" name="Espaço Reservado para o Número do Slide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ois conteú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rtlCol="0">
            <a:noAutofit/>
          </a:bodyPr>
          <a:lstStyle>
            <a:lvl1pPr>
              <a:defRPr sz="3600" baseline="0"/>
            </a:lvl1pPr>
          </a:lstStyle>
          <a:p>
            <a:pPr rtl="0"/>
            <a:r>
              <a:rPr lang="pt-BR" noProof="0"/>
              <a:t>CLIQUE PARA EDITAR O ESTILO DO TÍTULO MESTRE</a:t>
            </a:r>
          </a:p>
        </p:txBody>
      </p:sp>
      <p:sp>
        <p:nvSpPr>
          <p:cNvPr id="4" name="Espaço Reservado para Conteúdo 3">
            <a:extLst>
              <a:ext uri="{FF2B5EF4-FFF2-40B4-BE49-F238E27FC236}">
                <a16:creationId xmlns:a16="http://schemas.microsoft.com/office/drawing/2014/main" id="{F75F077D-E901-4AA9-B062-1C37FF407BFD}"/>
              </a:ext>
            </a:extLst>
          </p:cNvPr>
          <p:cNvSpPr>
            <a:spLocks noGrp="1"/>
          </p:cNvSpPr>
          <p:nvPr>
            <p:ph sz="half" idx="2" hasCustomPrompt="1"/>
          </p:nvPr>
        </p:nvSpPr>
        <p:spPr>
          <a:xfrm>
            <a:off x="5572125" y="409576"/>
            <a:ext cx="5789913" cy="6067424"/>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Forma Livre 5" descr="Homem olhando para arranha-céu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solidFill>
                <a:schemeClr val="accent1">
                  <a:lumMod val="75000"/>
                </a:schemeClr>
              </a:solidFill>
            </a:endParaRPr>
          </a:p>
        </p:txBody>
      </p:sp>
      <p:sp>
        <p:nvSpPr>
          <p:cNvPr id="3" name="Espaço Reservado para Rodapé 2">
            <a:extLst>
              <a:ext uri="{FF2B5EF4-FFF2-40B4-BE49-F238E27FC236}">
                <a16:creationId xmlns:a16="http://schemas.microsoft.com/office/drawing/2014/main" id="{EF04B56E-067D-C824-6EEB-3CCE57E4B5BA}"/>
              </a:ext>
            </a:extLst>
          </p:cNvPr>
          <p:cNvSpPr>
            <a:spLocks noGrp="1"/>
          </p:cNvSpPr>
          <p:nvPr>
            <p:ph type="ftr" sz="quarter" idx="10"/>
          </p:nvPr>
        </p:nvSpPr>
        <p:spPr/>
        <p:txBody>
          <a:bodyPr rtlCol="0"/>
          <a:lstStyle/>
          <a:p>
            <a:pPr rtl="0"/>
            <a:r>
              <a:rPr lang="pt-BR" noProof="0"/>
              <a:t>Título da Apresentação</a:t>
            </a:r>
          </a:p>
        </p:txBody>
      </p:sp>
      <p:sp>
        <p:nvSpPr>
          <p:cNvPr id="7" name="Espaço Reservado para o Número do Slide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49880" y="1781357"/>
            <a:ext cx="5157787" cy="823912"/>
          </a:xfrm>
        </p:spPr>
        <p:txBody>
          <a:bodyPr lIns="0" tIns="0" rIns="0" bIns="0" rtlCol="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4" name="Espaço Reservado para Conteúdo 3">
            <a:extLst>
              <a:ext uri="{FF2B5EF4-FFF2-40B4-BE49-F238E27FC236}">
                <a16:creationId xmlns:a16="http://schemas.microsoft.com/office/drawing/2014/main" id="{C752CCA9-53A3-4DA5-AD45-C2A2C12A3A6A}"/>
              </a:ext>
            </a:extLst>
          </p:cNvPr>
          <p:cNvSpPr>
            <a:spLocks noGrp="1"/>
          </p:cNvSpPr>
          <p:nvPr>
            <p:ph sz="half" idx="2" hasCustomPrompt="1"/>
          </p:nvPr>
        </p:nvSpPr>
        <p:spPr>
          <a:xfrm>
            <a:off x="849880" y="2605269"/>
            <a:ext cx="5157787" cy="368458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182292" y="1781357"/>
            <a:ext cx="5183188" cy="823912"/>
          </a:xfrm>
        </p:spPr>
        <p:txBody>
          <a:bodyPr lIns="0" tIns="0" rIns="0" bIns="0" rtlCol="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6" name="Espaço Reservado para Conteúdo 5">
            <a:extLst>
              <a:ext uri="{FF2B5EF4-FFF2-40B4-BE49-F238E27FC236}">
                <a16:creationId xmlns:a16="http://schemas.microsoft.com/office/drawing/2014/main" id="{E2E342EE-68BB-484D-98C3-48A7847549D4}"/>
              </a:ext>
            </a:extLst>
          </p:cNvPr>
          <p:cNvSpPr>
            <a:spLocks noGrp="1"/>
          </p:cNvSpPr>
          <p:nvPr>
            <p:ph sz="quarter" idx="4" hasCustomPrompt="1"/>
          </p:nvPr>
        </p:nvSpPr>
        <p:spPr>
          <a:xfrm>
            <a:off x="6182292" y="2605269"/>
            <a:ext cx="5183188" cy="368458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8" name="Título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pt-BR" noProof="0"/>
              <a:t>CLIQUE PARA EDITAR O TÍTULO MESTRE</a:t>
            </a:r>
          </a:p>
        </p:txBody>
      </p:sp>
      <p:sp>
        <p:nvSpPr>
          <p:cNvPr id="2" name="Espaço Reservado para Rodapé 1">
            <a:extLst>
              <a:ext uri="{FF2B5EF4-FFF2-40B4-BE49-F238E27FC236}">
                <a16:creationId xmlns:a16="http://schemas.microsoft.com/office/drawing/2014/main" id="{EB5B760E-02DF-5B11-D744-D98DE8A01E9E}"/>
              </a:ext>
            </a:extLst>
          </p:cNvPr>
          <p:cNvSpPr>
            <a:spLocks noGrp="1"/>
          </p:cNvSpPr>
          <p:nvPr>
            <p:ph type="ftr" sz="quarter" idx="10"/>
          </p:nvPr>
        </p:nvSpPr>
        <p:spPr/>
        <p:txBody>
          <a:bodyPr rtlCol="0"/>
          <a:lstStyle/>
          <a:p>
            <a:pPr rtl="0"/>
            <a:r>
              <a:rPr lang="pt-BR" noProof="0"/>
              <a:t>Título da Apresentação</a:t>
            </a:r>
          </a:p>
        </p:txBody>
      </p:sp>
      <p:sp>
        <p:nvSpPr>
          <p:cNvPr id="7" name="Espaço Reservado para o Número do Slide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11" name="Forma Livre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accent1"/>
              </a:solidFill>
            </a:endParaRPr>
          </a:p>
        </p:txBody>
      </p:sp>
      <p:pic>
        <p:nvPicPr>
          <p:cNvPr id="12" name="Imagem 11" descr="Casa moderna com design cúbico">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ítulo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rtlCol="0" anchor="t">
            <a:noAutofit/>
          </a:bodyPr>
          <a:lstStyle>
            <a:lvl1pPr>
              <a:lnSpc>
                <a:spcPct val="100000"/>
              </a:lnSpc>
              <a:defRPr sz="3000" b="0" i="0" spc="0" baseline="0">
                <a:latin typeface="+mn-lt"/>
              </a:defRPr>
            </a:lvl1pPr>
          </a:lstStyle>
          <a:p>
            <a:pPr rtl="0"/>
            <a:r>
              <a:rPr lang="pt-BR" noProof="0"/>
              <a:t>CLIQUE PARA EDITAR O ESTILO DO TÍTULO MESTRE</a:t>
            </a:r>
          </a:p>
        </p:txBody>
      </p:sp>
      <p:sp>
        <p:nvSpPr>
          <p:cNvPr id="8" name="Subtítulo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rtlCol="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3" name="Espaço Reservado para Rodapé 2">
            <a:extLst>
              <a:ext uri="{FF2B5EF4-FFF2-40B4-BE49-F238E27FC236}">
                <a16:creationId xmlns:a16="http://schemas.microsoft.com/office/drawing/2014/main" id="{2C310569-B083-466A-F24B-8C44360B4EC2}"/>
              </a:ext>
            </a:extLst>
          </p:cNvPr>
          <p:cNvSpPr>
            <a:spLocks noGrp="1"/>
          </p:cNvSpPr>
          <p:nvPr>
            <p:ph type="ftr" sz="quarter" idx="10"/>
          </p:nvPr>
        </p:nvSpPr>
        <p:spPr/>
        <p:txBody>
          <a:bodyPr rtlCol="0"/>
          <a:lstStyle/>
          <a:p>
            <a:pPr rtl="0"/>
            <a:r>
              <a:rPr lang="pt-BR" noProof="0"/>
              <a:t>Título da Apresentação</a:t>
            </a:r>
          </a:p>
        </p:txBody>
      </p:sp>
      <p:sp>
        <p:nvSpPr>
          <p:cNvPr id="4" name="Espaço Reservado para o Número do Slide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omente Título">
    <p:spTree>
      <p:nvGrpSpPr>
        <p:cNvPr id="1" name=""/>
        <p:cNvGrpSpPr/>
        <p:nvPr/>
      </p:nvGrpSpPr>
      <p:grpSpPr>
        <a:xfrm>
          <a:off x="0" y="0"/>
          <a:ext cx="0" cy="0"/>
          <a:chOff x="0" y="0"/>
          <a:chExt cx="0" cy="0"/>
        </a:xfrm>
      </p:grpSpPr>
      <p:sp>
        <p:nvSpPr>
          <p:cNvPr id="15" name="Título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pt-BR" noProof="0"/>
              <a:t>CLIQUE PARA EDITAR O TÍTULO MESTRE</a:t>
            </a:r>
          </a:p>
        </p:txBody>
      </p:sp>
      <p:sp>
        <p:nvSpPr>
          <p:cNvPr id="6" name="Espaço Reservado para Imagem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endParaRPr lang="pt-BR" noProof="0"/>
          </a:p>
        </p:txBody>
      </p:sp>
      <p:sp>
        <p:nvSpPr>
          <p:cNvPr id="21" name="Espaço Reservado para Texto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pt-BR" noProof="0"/>
              <a:t>Nome</a:t>
            </a:r>
          </a:p>
        </p:txBody>
      </p:sp>
      <p:sp>
        <p:nvSpPr>
          <p:cNvPr id="11" name="Espaço Reservado para Texto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pt-BR" noProof="0"/>
              <a:t>Título</a:t>
            </a:r>
          </a:p>
        </p:txBody>
      </p:sp>
      <p:sp>
        <p:nvSpPr>
          <p:cNvPr id="25" name="Espaço Reservado para Imagem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endParaRPr lang="pt-BR" noProof="0"/>
          </a:p>
        </p:txBody>
      </p:sp>
      <p:sp>
        <p:nvSpPr>
          <p:cNvPr id="37" name="Espaço Reservado para Texto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pt-BR" noProof="0"/>
              <a:t>Nome</a:t>
            </a:r>
          </a:p>
        </p:txBody>
      </p:sp>
      <p:sp>
        <p:nvSpPr>
          <p:cNvPr id="28" name="Espaço Reservado para Texto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pt-BR" noProof="0"/>
              <a:t>Título</a:t>
            </a:r>
          </a:p>
        </p:txBody>
      </p:sp>
      <p:sp>
        <p:nvSpPr>
          <p:cNvPr id="26" name="Espaço Reservado para Imagem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endParaRPr lang="pt-BR" noProof="0"/>
          </a:p>
        </p:txBody>
      </p:sp>
      <p:sp>
        <p:nvSpPr>
          <p:cNvPr id="38" name="Espaço Reservado para Texto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pt-BR" noProof="0"/>
              <a:t>Nome</a:t>
            </a:r>
          </a:p>
        </p:txBody>
      </p:sp>
      <p:sp>
        <p:nvSpPr>
          <p:cNvPr id="34" name="Espaço Reservado para Texto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pt-BR" noProof="0"/>
              <a:t>Título</a:t>
            </a:r>
          </a:p>
        </p:txBody>
      </p:sp>
      <p:sp>
        <p:nvSpPr>
          <p:cNvPr id="24" name="Espaço Reservado para Imagem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endParaRPr lang="pt-BR" noProof="0"/>
          </a:p>
        </p:txBody>
      </p:sp>
      <p:sp>
        <p:nvSpPr>
          <p:cNvPr id="39" name="Espaço Reservado para Texto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pt-BR" noProof="0"/>
              <a:t>Nome</a:t>
            </a:r>
          </a:p>
        </p:txBody>
      </p:sp>
      <p:sp>
        <p:nvSpPr>
          <p:cNvPr id="36" name="Espaço Reservado para Texto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pt-BR" noProof="0"/>
              <a:t>Título</a:t>
            </a:r>
          </a:p>
        </p:txBody>
      </p:sp>
      <p:sp>
        <p:nvSpPr>
          <p:cNvPr id="4" name="Espaço Reservado para Rodapé 3">
            <a:extLst>
              <a:ext uri="{FF2B5EF4-FFF2-40B4-BE49-F238E27FC236}">
                <a16:creationId xmlns:a16="http://schemas.microsoft.com/office/drawing/2014/main" id="{D6FC1105-93C5-0E50-1656-271A54E5D97D}"/>
              </a:ext>
            </a:extLst>
          </p:cNvPr>
          <p:cNvSpPr>
            <a:spLocks noGrp="1"/>
          </p:cNvSpPr>
          <p:nvPr>
            <p:ph type="ftr" sz="quarter" idx="37"/>
          </p:nvPr>
        </p:nvSpPr>
        <p:spPr/>
        <p:txBody>
          <a:bodyPr rtlCol="0"/>
          <a:lstStyle/>
          <a:p>
            <a:pPr rtl="0"/>
            <a:r>
              <a:rPr lang="pt-BR" noProof="0"/>
              <a:t>Título da Apresentação</a:t>
            </a:r>
          </a:p>
        </p:txBody>
      </p:sp>
      <p:sp>
        <p:nvSpPr>
          <p:cNvPr id="5" name="Espaço Reservado para o Número do Slide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rtlCol="0"/>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7" name="Espaço Reservado para Rodapé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pPr rtl="0"/>
            <a:r>
              <a:rPr lang="pt-BR" noProof="0"/>
              <a:t>Título da Apresentação</a:t>
            </a:r>
          </a:p>
        </p:txBody>
      </p:sp>
      <p:sp>
        <p:nvSpPr>
          <p:cNvPr id="2" name="Espaço Reservado para Título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pPr rtl="0"/>
            <a:r>
              <a:rPr lang="pt-BR" noProof="0"/>
              <a:t>CLIQUE PARA EDITAR O ESTILO DO TÍTULO PRINCIPAL</a:t>
            </a:r>
          </a:p>
        </p:txBody>
      </p:sp>
      <p:sp>
        <p:nvSpPr>
          <p:cNvPr id="3" name="Espaço Reservado para Texto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rtl="0"/>
            <a:r>
              <a:rPr lang="pt-BR" noProof="0"/>
              <a:t>CLIQUE PARA EDITAR OS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8" name="Espaço Reservado para o Número do Slide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pPr rtl="0"/>
            <a:fld id="{09A01C0A-2BB6-49E7-91A3-DCB9F9F59583}" type="slidenum">
              <a:rPr lang="pt-BR" noProof="0" smtClean="0"/>
              <a:pPr rtl="0"/>
              <a:t>‹nº›</a:t>
            </a:fld>
            <a:endParaRPr lang="pt-BR"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hyperlink" Target="https://www.scielo.br/j/ram/a/NHnT4cmQhZPnScfqNtnTvdm/?lang=pt&amp;format=pdf" TargetMode="External"/><Relationship Id="rId3" Type="http://schemas.openxmlformats.org/officeDocument/2006/relationships/hyperlink" Target="https://blog.toroinvestimentos.com.br/bolsa/bolsa-de-valores-b3/" TargetMode="External"/><Relationship Id="rId7" Type="http://schemas.openxmlformats.org/officeDocument/2006/relationships/hyperlink" Target="https://www.b3.com.br/pt_br/noticias/numero-de-investidores-na-b3-cresce-34-em-renda-fixa-e-23-em-renda-variavel-em-12-meses.htm" TargetMode="External"/><Relationship Id="rId2" Type="http://schemas.openxmlformats.org/officeDocument/2006/relationships/hyperlink" Target="https://br.investing.com/indices/bovespa-historical-data" TargetMode="External"/><Relationship Id="rId1" Type="http://schemas.openxmlformats.org/officeDocument/2006/relationships/slideLayout" Target="../slideLayouts/slideLayout5.xml"/><Relationship Id="rId6" Type="http://schemas.openxmlformats.org/officeDocument/2006/relationships/hyperlink" Target="https://www.b3.com.br/pt_br/market-data-e-indices/indices/indices-amplos/indice-ibovespa-ibovespa-composicao-da-carteira.htm" TargetMode="External"/><Relationship Id="rId11" Type="http://schemas.openxmlformats.org/officeDocument/2006/relationships/hyperlink" Target="https://www.nordinvestimentos.com.br/blog/taxa-selic-hoje-tudo-o-que-voce-precisa-saber/#:~:text=A%20rela%C3%A7%C3%A3o%20entre%20o%20Ibovespa%20e%20a%20Taxa%20Selic%20%C3%A9,precisam%20investir%20em%20seus%20neg%C3%B3cios" TargetMode="External"/><Relationship Id="rId5" Type="http://schemas.openxmlformats.org/officeDocument/2006/relationships/hyperlink" Target="https://conteudos.xpi.com.br/aprenda-a-investir/relatorios/o-que-e-ibovespa/" TargetMode="External"/><Relationship Id="rId10" Type="http://schemas.openxmlformats.org/officeDocument/2006/relationships/hyperlink" Target="https://www.politize.com.br/crise-financeira-de-2008/" TargetMode="External"/><Relationship Id="rId4" Type="http://schemas.openxmlformats.org/officeDocument/2006/relationships/hyperlink" Target="https://master.clear.com.br/o-que-e-ibovespa/" TargetMode="External"/><Relationship Id="rId9" Type="http://schemas.openxmlformats.org/officeDocument/2006/relationships/hyperlink" Target="https://www.politize.com.br/fim-da-pandemia/"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46"/>
          <p:cNvPicPr preferRelativeResize="0"/>
          <p:nvPr/>
        </p:nvPicPr>
        <p:blipFill rotWithShape="1">
          <a:blip r:embed="rId3">
            <a:alphaModFix/>
          </a:blip>
          <a:srcRect/>
          <a:stretch/>
        </p:blipFill>
        <p:spPr>
          <a:xfrm>
            <a:off x="-39555" y="-32657"/>
            <a:ext cx="12271110" cy="6923314"/>
          </a:xfrm>
          <a:prstGeom prst="rect">
            <a:avLst/>
          </a:prstGeom>
          <a:noFill/>
          <a:ln>
            <a:noFill/>
          </a:ln>
        </p:spPr>
      </p:pic>
      <p:grpSp>
        <p:nvGrpSpPr>
          <p:cNvPr id="268" name="Google Shape;268;p46"/>
          <p:cNvGrpSpPr/>
          <p:nvPr/>
        </p:nvGrpSpPr>
        <p:grpSpPr>
          <a:xfrm>
            <a:off x="5128119" y="384121"/>
            <a:ext cx="1935763" cy="309053"/>
            <a:chOff x="4875929" y="1491165"/>
            <a:chExt cx="1935762" cy="309054"/>
          </a:xfrm>
        </p:grpSpPr>
        <p:pic>
          <p:nvPicPr>
            <p:cNvPr id="269" name="Google Shape;269;p46"/>
            <p:cNvPicPr preferRelativeResize="0"/>
            <p:nvPr/>
          </p:nvPicPr>
          <p:blipFill rotWithShape="1">
            <a:blip r:embed="rId4">
              <a:alphaModFix/>
            </a:blip>
            <a:srcRect/>
            <a:stretch/>
          </p:blipFill>
          <p:spPr>
            <a:xfrm>
              <a:off x="6144586" y="1491165"/>
              <a:ext cx="667105" cy="309054"/>
            </a:xfrm>
            <a:prstGeom prst="rect">
              <a:avLst/>
            </a:prstGeom>
            <a:noFill/>
            <a:ln>
              <a:noFill/>
            </a:ln>
          </p:spPr>
        </p:pic>
        <p:pic>
          <p:nvPicPr>
            <p:cNvPr id="270" name="Google Shape;270;p46"/>
            <p:cNvPicPr preferRelativeResize="0"/>
            <p:nvPr/>
          </p:nvPicPr>
          <p:blipFill rotWithShape="1">
            <a:blip r:embed="rId5">
              <a:alphaModFix/>
            </a:blip>
            <a:srcRect/>
            <a:stretch/>
          </p:blipFill>
          <p:spPr>
            <a:xfrm>
              <a:off x="4875929" y="1581685"/>
              <a:ext cx="811508" cy="218534"/>
            </a:xfrm>
            <a:prstGeom prst="rect">
              <a:avLst/>
            </a:prstGeom>
            <a:noFill/>
            <a:ln>
              <a:noFill/>
            </a:ln>
          </p:spPr>
        </p:pic>
        <p:pic>
          <p:nvPicPr>
            <p:cNvPr id="271" name="Google Shape;271;p46"/>
            <p:cNvPicPr preferRelativeResize="0"/>
            <p:nvPr/>
          </p:nvPicPr>
          <p:blipFill rotWithShape="1">
            <a:blip r:embed="rId6">
              <a:alphaModFix/>
            </a:blip>
            <a:srcRect/>
            <a:stretch/>
          </p:blipFill>
          <p:spPr>
            <a:xfrm>
              <a:off x="5835835" y="1623770"/>
              <a:ext cx="142153" cy="142153"/>
            </a:xfrm>
            <a:prstGeom prst="rect">
              <a:avLst/>
            </a:prstGeom>
            <a:noFill/>
            <a:ln>
              <a:noFill/>
            </a:ln>
          </p:spPr>
        </p:pic>
      </p:grpSp>
      <p:sp>
        <p:nvSpPr>
          <p:cNvPr id="3" name="CaixaDeTexto 2">
            <a:extLst>
              <a:ext uri="{FF2B5EF4-FFF2-40B4-BE49-F238E27FC236}">
                <a16:creationId xmlns:a16="http://schemas.microsoft.com/office/drawing/2014/main" id="{90EFE686-2A8D-950F-D9D2-C38D345F6C22}"/>
              </a:ext>
            </a:extLst>
          </p:cNvPr>
          <p:cNvSpPr txBox="1"/>
          <p:nvPr/>
        </p:nvSpPr>
        <p:spPr>
          <a:xfrm>
            <a:off x="2300997" y="3034854"/>
            <a:ext cx="7590007" cy="1384954"/>
          </a:xfrm>
          <a:prstGeom prst="rect">
            <a:avLst/>
          </a:prstGeom>
          <a:noFill/>
          <a:ln>
            <a:noFill/>
          </a:ln>
        </p:spPr>
        <p:txBody>
          <a:bodyPr spcFirstLastPara="1" wrap="square" lIns="91433" tIns="45700" rIns="91433" bIns="45700" anchor="t" anchorCtr="0">
            <a:spAutoFit/>
          </a:bodyPr>
          <a:lstStyle>
            <a:defPPr marR="0" lvl="0" algn="l" rtl="0">
              <a:lnSpc>
                <a:spcPct val="100000"/>
              </a:lnSpc>
              <a:spcBef>
                <a:spcPts val="0"/>
              </a:spcBef>
              <a:spcAft>
                <a:spcPts val="0"/>
              </a:spcAft>
            </a:defPPr>
            <a:lvl1pPr marL="0" indent="0" algn="ctr">
              <a:buSzPts val="2100"/>
              <a:buNone/>
              <a:defRPr sz="2100">
                <a:solidFill>
                  <a:srgbClr val="F51268"/>
                </a:solidFill>
              </a:defRPr>
            </a:lvl1pPr>
          </a:lstStyle>
          <a:p>
            <a:endParaRPr lang="pt-BR" sz="2800" b="1" dirty="0"/>
          </a:p>
          <a:p>
            <a:r>
              <a:rPr lang="en-US" sz="2800" b="1" dirty="0"/>
              <a:t>FASE 2 - </a:t>
            </a:r>
            <a:r>
              <a:rPr lang="en-US" sz="2800" b="1" cap="all" dirty="0">
                <a:solidFill>
                  <a:srgbClr val="FFFFFF"/>
                </a:solidFill>
              </a:rPr>
              <a:t>MACHINE LEARNING AND TIME SERIES</a:t>
            </a:r>
          </a:p>
          <a:p>
            <a:r>
              <a:rPr lang="pt-BR" sz="2800" b="1" dirty="0"/>
              <a:t>Grupo 82</a:t>
            </a:r>
          </a:p>
        </p:txBody>
      </p:sp>
      <p:graphicFrame>
        <p:nvGraphicFramePr>
          <p:cNvPr id="4" name="Tabela 3">
            <a:extLst>
              <a:ext uri="{FF2B5EF4-FFF2-40B4-BE49-F238E27FC236}">
                <a16:creationId xmlns:a16="http://schemas.microsoft.com/office/drawing/2014/main" id="{B851C129-D97C-7BA1-C804-52D9AEE0FD7A}"/>
              </a:ext>
            </a:extLst>
          </p:cNvPr>
          <p:cNvGraphicFramePr>
            <a:graphicFrameLocks noGrp="1"/>
          </p:cNvGraphicFramePr>
          <p:nvPr/>
        </p:nvGraphicFramePr>
        <p:xfrm>
          <a:off x="1" y="4836351"/>
          <a:ext cx="7371081" cy="2019597"/>
        </p:xfrm>
        <a:graphic>
          <a:graphicData uri="http://schemas.openxmlformats.org/drawingml/2006/table">
            <a:tbl>
              <a:tblPr firstRow="1" bandRow="1">
                <a:effectLst/>
                <a:tableStyleId>{5C22544A-7EE6-4342-B048-85BDC9FD1C3A}</a:tableStyleId>
              </a:tblPr>
              <a:tblGrid>
                <a:gridCol w="3683424">
                  <a:extLst>
                    <a:ext uri="{9D8B030D-6E8A-4147-A177-3AD203B41FA5}">
                      <a16:colId xmlns:a16="http://schemas.microsoft.com/office/drawing/2014/main" val="20000"/>
                    </a:ext>
                  </a:extLst>
                </a:gridCol>
                <a:gridCol w="3687657">
                  <a:extLst>
                    <a:ext uri="{9D8B030D-6E8A-4147-A177-3AD203B41FA5}">
                      <a16:colId xmlns:a16="http://schemas.microsoft.com/office/drawing/2014/main" val="20001"/>
                    </a:ext>
                  </a:extLst>
                </a:gridCol>
              </a:tblGrid>
              <a:tr h="494453">
                <a:tc>
                  <a:txBody>
                    <a:bodyPr/>
                    <a:lstStyle/>
                    <a:p>
                      <a:endParaRPr lang="pt-BR" sz="1600" b="1"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pt-BR" sz="1600" b="1" dirty="0"/>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5760">
                <a:tc>
                  <a:txBody>
                    <a:bodyPr/>
                    <a:lstStyle/>
                    <a:p>
                      <a:r>
                        <a:rPr lang="pt-BR" sz="1600" b="1" i="0" dirty="0">
                          <a:solidFill>
                            <a:srgbClr val="E4E4E4"/>
                          </a:solidFill>
                          <a:effectLst/>
                          <a:latin typeface="Roboto"/>
                        </a:rPr>
                        <a:t>Jonathan Abner Jerônimo de Freitas </a:t>
                      </a:r>
                      <a:endParaRPr lang="pt-BR" sz="1600" b="1" dirty="0"/>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1" i="0" dirty="0">
                          <a:solidFill>
                            <a:srgbClr val="E4E4E4"/>
                          </a:solidFill>
                          <a:effectLst/>
                          <a:latin typeface="Roboto"/>
                        </a:rPr>
                        <a:t>jonathanabner2015@gmail.com</a:t>
                      </a:r>
                    </a:p>
                  </a:txBody>
                  <a:tcPr marL="121920" marR="121920"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62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1" i="0" dirty="0">
                          <a:solidFill>
                            <a:srgbClr val="E4E4E4"/>
                          </a:solidFill>
                          <a:effectLst/>
                          <a:latin typeface="Roboto"/>
                        </a:rPr>
                        <a:t>Osvaldo Caio Oliveira dos Santos</a:t>
                      </a:r>
                      <a:endParaRPr lang="pt-BR" sz="1600" b="1"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1" i="0" dirty="0">
                          <a:solidFill>
                            <a:srgbClr val="E4E4E4"/>
                          </a:solidFill>
                          <a:effectLst/>
                          <a:latin typeface="Roboto"/>
                        </a:rPr>
                        <a:t>osvaldocaio@hotmail.com</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6488">
                <a:tc>
                  <a:txBody>
                    <a:bodyPr/>
                    <a:lstStyle/>
                    <a:p>
                      <a:r>
                        <a:rPr lang="pt-BR" sz="1600" b="1" i="0" dirty="0">
                          <a:solidFill>
                            <a:srgbClr val="E4E4E4"/>
                          </a:solidFill>
                          <a:effectLst/>
                          <a:latin typeface="Roboto"/>
                        </a:rPr>
                        <a:t>Ranielli Santos </a:t>
                      </a:r>
                      <a:endParaRPr lang="pt-BR" sz="1600" b="1"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1" i="0" dirty="0">
                          <a:solidFill>
                            <a:srgbClr val="E4E4E4"/>
                          </a:solidFill>
                          <a:effectLst/>
                          <a:latin typeface="Roboto"/>
                        </a:rPr>
                        <a:t>raniellidos@hotmail.com</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6664">
                <a:tc>
                  <a:txBody>
                    <a:bodyPr/>
                    <a:lstStyle/>
                    <a:p>
                      <a:r>
                        <a:rPr lang="pt-BR" sz="1600" b="1" i="0" dirty="0">
                          <a:solidFill>
                            <a:srgbClr val="E4E4E4"/>
                          </a:solidFill>
                          <a:effectLst/>
                          <a:latin typeface="Roboto"/>
                        </a:rPr>
                        <a:t>Thalita Mendes </a:t>
                      </a:r>
                      <a:r>
                        <a:rPr lang="pt-BR" sz="1600" b="1" i="0" dirty="0" err="1">
                          <a:solidFill>
                            <a:srgbClr val="E4E4E4"/>
                          </a:solidFill>
                          <a:effectLst/>
                          <a:latin typeface="Roboto"/>
                        </a:rPr>
                        <a:t>Maina</a:t>
                      </a:r>
                      <a:r>
                        <a:rPr lang="pt-BR" sz="1600" b="1" i="0" dirty="0">
                          <a:solidFill>
                            <a:srgbClr val="E4E4E4"/>
                          </a:solidFill>
                          <a:effectLst/>
                          <a:latin typeface="Roboto"/>
                        </a:rPr>
                        <a:t> </a:t>
                      </a:r>
                      <a:r>
                        <a:rPr lang="pt-BR" sz="1600" b="1" i="0" dirty="0" err="1">
                          <a:solidFill>
                            <a:srgbClr val="E4E4E4"/>
                          </a:solidFill>
                          <a:effectLst/>
                          <a:latin typeface="Roboto"/>
                        </a:rPr>
                        <a:t>Begliomini</a:t>
                      </a:r>
                      <a:r>
                        <a:rPr lang="pt-BR" sz="1600" b="1" i="0" dirty="0">
                          <a:solidFill>
                            <a:srgbClr val="E4E4E4"/>
                          </a:solidFill>
                          <a:effectLst/>
                          <a:latin typeface="Roboto"/>
                        </a:rPr>
                        <a:t> </a:t>
                      </a:r>
                      <a:endParaRPr lang="pt-BR" sz="1600" b="1" dirty="0"/>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b="1" i="0" dirty="0">
                          <a:solidFill>
                            <a:srgbClr val="E4E4E4"/>
                          </a:solidFill>
                          <a:effectLst/>
                          <a:latin typeface="Roboto"/>
                        </a:rPr>
                        <a:t>thalitamaina@gmail.com</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 name="CaixaDeTexto 4">
            <a:extLst>
              <a:ext uri="{FF2B5EF4-FFF2-40B4-BE49-F238E27FC236}">
                <a16:creationId xmlns:a16="http://schemas.microsoft.com/office/drawing/2014/main" id="{5EA5C1F9-D128-86F8-E9F5-F330AFE0AC80}"/>
              </a:ext>
            </a:extLst>
          </p:cNvPr>
          <p:cNvSpPr txBox="1"/>
          <p:nvPr/>
        </p:nvSpPr>
        <p:spPr>
          <a:xfrm>
            <a:off x="3044890" y="913995"/>
            <a:ext cx="6102220" cy="523220"/>
          </a:xfrm>
          <a:prstGeom prst="rect">
            <a:avLst/>
          </a:prstGeom>
          <a:noFill/>
        </p:spPr>
        <p:txBody>
          <a:bodyPr wrap="square">
            <a:spAutoFit/>
          </a:bodyPr>
          <a:lstStyle/>
          <a:p>
            <a:pPr algn="ctr"/>
            <a:r>
              <a:rPr lang="pt-BR" sz="2800" b="1" dirty="0">
                <a:solidFill>
                  <a:srgbClr val="F51268"/>
                </a:solidFill>
              </a:rPr>
              <a:t>Turma – 2TDAT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245899"/>
            <a:ext cx="10122632" cy="652054"/>
          </a:xfrm>
        </p:spPr>
        <p:txBody>
          <a:bodyPr/>
          <a:lstStyle/>
          <a:p>
            <a:r>
              <a:rPr lang="pt-BR" sz="3200" dirty="0">
                <a:solidFill>
                  <a:srgbClr val="FF0066"/>
                </a:solidFill>
              </a:rPr>
              <a:t>_ série temporal</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10</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988731"/>
            <a:ext cx="10126362" cy="773056"/>
          </a:xfrm>
        </p:spPr>
        <p:txBody>
          <a:bodyPr/>
          <a:lstStyle/>
          <a:p>
            <a:r>
              <a:rPr lang="pt-BR" sz="1400" dirty="0"/>
              <a:t>Período de Análise: 27-04-1993 até 28-12-2023</a:t>
            </a:r>
          </a:p>
          <a:p>
            <a:r>
              <a:rPr lang="pt-BR" sz="1400" dirty="0"/>
              <a:t>Tamanho da Base: 2 colunas com 7593 linhas</a:t>
            </a:r>
          </a:p>
        </p:txBody>
      </p:sp>
      <p:pic>
        <p:nvPicPr>
          <p:cNvPr id="8" name="Imagem 7" descr="Gráfico&#10;&#10;Descrição gerada automaticamente">
            <a:extLst>
              <a:ext uri="{FF2B5EF4-FFF2-40B4-BE49-F238E27FC236}">
                <a16:creationId xmlns:a16="http://schemas.microsoft.com/office/drawing/2014/main" id="{BF6E1DB7-E669-3869-30E7-39DA5D990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52" y="1943344"/>
            <a:ext cx="7096255" cy="4699023"/>
          </a:xfrm>
          <a:prstGeom prst="rect">
            <a:avLst/>
          </a:prstGeom>
          <a:ln>
            <a:solidFill>
              <a:schemeClr val="tx1"/>
            </a:solidFill>
          </a:ln>
        </p:spPr>
      </p:pic>
      <p:pic>
        <p:nvPicPr>
          <p:cNvPr id="9" name="Imagem 3">
            <a:extLst>
              <a:ext uri="{FF2B5EF4-FFF2-40B4-BE49-F238E27FC236}">
                <a16:creationId xmlns:a16="http://schemas.microsoft.com/office/drawing/2014/main" id="{E36B1549-B889-62ED-8966-541D2655220B}"/>
              </a:ext>
            </a:extLst>
          </p:cNvPr>
          <p:cNvPicPr>
            <a:picLocks noChangeAspect="1"/>
          </p:cNvPicPr>
          <p:nvPr/>
        </p:nvPicPr>
        <p:blipFill>
          <a:blip r:embed="rId3"/>
          <a:stretch>
            <a:fillRect/>
          </a:stretch>
        </p:blipFill>
        <p:spPr>
          <a:xfrm>
            <a:off x="8779393" y="2149071"/>
            <a:ext cx="2377923" cy="3769340"/>
          </a:xfrm>
          <a:prstGeom prst="rect">
            <a:avLst/>
          </a:prstGeom>
        </p:spPr>
      </p:pic>
    </p:spTree>
    <p:extLst>
      <p:ext uri="{BB962C8B-B14F-4D97-AF65-F5344CB8AC3E}">
        <p14:creationId xmlns:p14="http://schemas.microsoft.com/office/powerpoint/2010/main" val="2523740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245899"/>
            <a:ext cx="10122632" cy="652054"/>
          </a:xfrm>
        </p:spPr>
        <p:txBody>
          <a:bodyPr/>
          <a:lstStyle/>
          <a:p>
            <a:r>
              <a:rPr lang="pt-BR" sz="3200" dirty="0">
                <a:solidFill>
                  <a:srgbClr val="FF0066"/>
                </a:solidFill>
              </a:rPr>
              <a:t>_ série temporal</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11</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988731"/>
            <a:ext cx="10126362" cy="773056"/>
          </a:xfrm>
        </p:spPr>
        <p:txBody>
          <a:bodyPr/>
          <a:lstStyle/>
          <a:p>
            <a:r>
              <a:rPr lang="pt-BR" sz="1400" dirty="0"/>
              <a:t>Visualização Média Móvel para que possamos analisar com suavização as flutuações.</a:t>
            </a:r>
          </a:p>
        </p:txBody>
      </p:sp>
      <p:sp>
        <p:nvSpPr>
          <p:cNvPr id="11" name="Content Placeholder 2">
            <a:extLst>
              <a:ext uri="{FF2B5EF4-FFF2-40B4-BE49-F238E27FC236}">
                <a16:creationId xmlns:a16="http://schemas.microsoft.com/office/drawing/2014/main" id="{84657D80-D14C-5A95-42B6-BC827AC6C5A4}"/>
              </a:ext>
            </a:extLst>
          </p:cNvPr>
          <p:cNvSpPr txBox="1">
            <a:spLocks/>
          </p:cNvSpPr>
          <p:nvPr/>
        </p:nvSpPr>
        <p:spPr>
          <a:xfrm>
            <a:off x="292805" y="1641140"/>
            <a:ext cx="5400000" cy="254087"/>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400" dirty="0"/>
              <a:t>Média Móvel – Global (toda série de dados)</a:t>
            </a:r>
          </a:p>
        </p:txBody>
      </p:sp>
      <p:sp>
        <p:nvSpPr>
          <p:cNvPr id="12" name="Content Placeholder 2">
            <a:extLst>
              <a:ext uri="{FF2B5EF4-FFF2-40B4-BE49-F238E27FC236}">
                <a16:creationId xmlns:a16="http://schemas.microsoft.com/office/drawing/2014/main" id="{3643CBC8-02AB-18FB-6E3D-261D563980AD}"/>
              </a:ext>
            </a:extLst>
          </p:cNvPr>
          <p:cNvSpPr txBox="1">
            <a:spLocks/>
          </p:cNvSpPr>
          <p:nvPr/>
        </p:nvSpPr>
        <p:spPr>
          <a:xfrm>
            <a:off x="6096000" y="1663010"/>
            <a:ext cx="5400000" cy="254087"/>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400" dirty="0"/>
              <a:t>Média Móvel – Últimos 300 dias</a:t>
            </a:r>
          </a:p>
        </p:txBody>
      </p:sp>
      <p:pic>
        <p:nvPicPr>
          <p:cNvPr id="13" name="Imagem 2" descr="Interface gráfica do usuário, Gráfico, Gráfico de linhas, Histograma&#10;&#10;Descrição gerada automaticamente">
            <a:extLst>
              <a:ext uri="{FF2B5EF4-FFF2-40B4-BE49-F238E27FC236}">
                <a16:creationId xmlns:a16="http://schemas.microsoft.com/office/drawing/2014/main" id="{AD203529-A013-467D-5B8F-DDE19BA4A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11755"/>
            <a:ext cx="5400000" cy="3558702"/>
          </a:xfrm>
          <a:prstGeom prst="rect">
            <a:avLst/>
          </a:prstGeom>
          <a:ln>
            <a:solidFill>
              <a:schemeClr val="tx1"/>
            </a:solidFill>
          </a:ln>
        </p:spPr>
      </p:pic>
      <p:pic>
        <p:nvPicPr>
          <p:cNvPr id="14" name="Imagem 4" descr="Gráfico, Histograma&#10;&#10;Descrição gerada automaticamente">
            <a:extLst>
              <a:ext uri="{FF2B5EF4-FFF2-40B4-BE49-F238E27FC236}">
                <a16:creationId xmlns:a16="http://schemas.microsoft.com/office/drawing/2014/main" id="{4B034437-ED41-C2B9-3D1F-06991555A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05" y="1994667"/>
            <a:ext cx="5400000" cy="3575790"/>
          </a:xfrm>
          <a:prstGeom prst="rect">
            <a:avLst/>
          </a:prstGeom>
          <a:ln>
            <a:solidFill>
              <a:schemeClr val="tx1"/>
            </a:solidFill>
          </a:ln>
        </p:spPr>
      </p:pic>
    </p:spTree>
    <p:extLst>
      <p:ext uri="{BB962C8B-B14F-4D97-AF65-F5344CB8AC3E}">
        <p14:creationId xmlns:p14="http://schemas.microsoft.com/office/powerpoint/2010/main" val="2676007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245899"/>
            <a:ext cx="10122632" cy="652054"/>
          </a:xfrm>
        </p:spPr>
        <p:txBody>
          <a:bodyPr/>
          <a:lstStyle/>
          <a:p>
            <a:r>
              <a:rPr lang="pt-BR" sz="3200" dirty="0">
                <a:solidFill>
                  <a:srgbClr val="FF0066"/>
                </a:solidFill>
              </a:rPr>
              <a:t>_ série temporal</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12</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988731"/>
            <a:ext cx="10126362" cy="773056"/>
          </a:xfrm>
        </p:spPr>
        <p:txBody>
          <a:bodyPr/>
          <a:lstStyle/>
          <a:p>
            <a:r>
              <a:rPr lang="pt-BR" sz="1400" dirty="0"/>
              <a:t>Previsão de 10 dias baseado nos 10 dias anteriores. Os resultados apresentados são descontínuos e não servem para fazer previsão futura.</a:t>
            </a:r>
          </a:p>
        </p:txBody>
      </p:sp>
      <p:pic>
        <p:nvPicPr>
          <p:cNvPr id="6" name="Imagem 2" descr="Interface gráfica do usuário, Gráfico, Histograma, Gráfico de dispersão&#10;&#10;Descrição gerada automaticamente">
            <a:extLst>
              <a:ext uri="{FF2B5EF4-FFF2-40B4-BE49-F238E27FC236}">
                <a16:creationId xmlns:a16="http://schemas.microsoft.com/office/drawing/2014/main" id="{D7191D02-5B72-FBA7-CB52-D5A7138DA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000" y="1848282"/>
            <a:ext cx="7200000" cy="4744936"/>
          </a:xfrm>
          <a:prstGeom prst="rect">
            <a:avLst/>
          </a:prstGeom>
          <a:ln>
            <a:solidFill>
              <a:schemeClr val="tx1"/>
            </a:solidFill>
          </a:ln>
        </p:spPr>
      </p:pic>
    </p:spTree>
    <p:extLst>
      <p:ext uri="{BB962C8B-B14F-4D97-AF65-F5344CB8AC3E}">
        <p14:creationId xmlns:p14="http://schemas.microsoft.com/office/powerpoint/2010/main" val="680150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245899"/>
            <a:ext cx="10122632" cy="652054"/>
          </a:xfrm>
        </p:spPr>
        <p:txBody>
          <a:bodyPr/>
          <a:lstStyle/>
          <a:p>
            <a:r>
              <a:rPr lang="pt-BR" sz="3200" dirty="0">
                <a:solidFill>
                  <a:srgbClr val="FF0066"/>
                </a:solidFill>
              </a:rPr>
              <a:t>_ série temporal</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13</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988731"/>
            <a:ext cx="10126362" cy="773056"/>
          </a:xfrm>
        </p:spPr>
        <p:txBody>
          <a:bodyPr/>
          <a:lstStyle/>
          <a:p>
            <a:r>
              <a:rPr lang="pt-BR" sz="1400" dirty="0"/>
              <a:t>Análise de Desvio Padrão Móvel dos dados Globais. Visualização da Volatilidade ao longo do tempo.</a:t>
            </a:r>
          </a:p>
          <a:p>
            <a:endParaRPr lang="pt-BR" sz="1400" dirty="0"/>
          </a:p>
        </p:txBody>
      </p:sp>
      <p:pic>
        <p:nvPicPr>
          <p:cNvPr id="7" name="Imagem 3" descr="Interface gráfica do usuário, Gráfico&#10;&#10;Descrição gerada automaticamente">
            <a:extLst>
              <a:ext uri="{FF2B5EF4-FFF2-40B4-BE49-F238E27FC236}">
                <a16:creationId xmlns:a16="http://schemas.microsoft.com/office/drawing/2014/main" id="{DFE4C7DA-FC1D-D17E-1568-9FBAEEB0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000" y="1503964"/>
            <a:ext cx="7200000" cy="4787105"/>
          </a:xfrm>
          <a:prstGeom prst="rect">
            <a:avLst/>
          </a:prstGeom>
          <a:ln>
            <a:solidFill>
              <a:schemeClr val="tx1"/>
            </a:solidFill>
          </a:ln>
        </p:spPr>
      </p:pic>
    </p:spTree>
    <p:extLst>
      <p:ext uri="{BB962C8B-B14F-4D97-AF65-F5344CB8AC3E}">
        <p14:creationId xmlns:p14="http://schemas.microsoft.com/office/powerpoint/2010/main" val="720798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14</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796976"/>
            <a:ext cx="10126362" cy="773056"/>
          </a:xfrm>
        </p:spPr>
        <p:txBody>
          <a:bodyPr/>
          <a:lstStyle/>
          <a:p>
            <a:pPr>
              <a:lnSpc>
                <a:spcPct val="100000"/>
              </a:lnSpc>
            </a:pPr>
            <a:r>
              <a:rPr lang="pt-BR" sz="1400" b="1" dirty="0"/>
              <a:t>ARIMA</a:t>
            </a:r>
            <a:r>
              <a:rPr lang="pt-BR" sz="1400" dirty="0"/>
              <a:t> - Aplicação da primeira redução da série temporal por meio de ACF e PACF</a:t>
            </a:r>
          </a:p>
          <a:p>
            <a:pPr>
              <a:lnSpc>
                <a:spcPct val="100000"/>
              </a:lnSpc>
            </a:pPr>
            <a:r>
              <a:rPr lang="pt-BR" sz="1400" dirty="0"/>
              <a:t>Premissas:</a:t>
            </a:r>
          </a:p>
          <a:p>
            <a:pPr marL="285750" indent="-285750">
              <a:lnSpc>
                <a:spcPct val="100000"/>
              </a:lnSpc>
              <a:buFont typeface="Wingdings" panose="05000000000000000000" pitchFamily="2" charset="2"/>
              <a:buChar char="Ø"/>
            </a:pPr>
            <a:r>
              <a:rPr lang="pt-BR" sz="1400" dirty="0"/>
              <a:t>Restrição da Série Temporal  em um intervalo que vai de 04-01-2021 à 28-12-2023. </a:t>
            </a:r>
          </a:p>
          <a:p>
            <a:pPr marL="285750" indent="-285750">
              <a:lnSpc>
                <a:spcPct val="100000"/>
              </a:lnSpc>
              <a:buFont typeface="Wingdings" panose="05000000000000000000" pitchFamily="2" charset="2"/>
              <a:buChar char="Ø"/>
            </a:pPr>
            <a:r>
              <a:rPr lang="pt-BR" sz="1400" dirty="0"/>
              <a:t>Base mais estável e recente para análise.</a:t>
            </a:r>
          </a:p>
          <a:p>
            <a:endParaRPr lang="pt-BR" sz="1400" dirty="0"/>
          </a:p>
        </p:txBody>
      </p:sp>
      <p:pic>
        <p:nvPicPr>
          <p:cNvPr id="7" name="Imagem 3" descr="Gráfico, Histograma&#10;&#10;Descrição gerada automaticamente">
            <a:extLst>
              <a:ext uri="{FF2B5EF4-FFF2-40B4-BE49-F238E27FC236}">
                <a16:creationId xmlns:a16="http://schemas.microsoft.com/office/drawing/2014/main" id="{D2625EEB-B2F2-7489-DD70-D0105F64D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342" y="2217067"/>
            <a:ext cx="4333974" cy="3446579"/>
          </a:xfrm>
          <a:prstGeom prst="rect">
            <a:avLst/>
          </a:prstGeom>
          <a:ln>
            <a:solidFill>
              <a:schemeClr val="tx1"/>
            </a:solidFill>
          </a:ln>
        </p:spPr>
      </p:pic>
      <p:pic>
        <p:nvPicPr>
          <p:cNvPr id="9" name="Imagem 5" descr="Gráfico, Gráfico de linhas&#10;&#10;Descrição gerada automaticamente">
            <a:extLst>
              <a:ext uri="{FF2B5EF4-FFF2-40B4-BE49-F238E27FC236}">
                <a16:creationId xmlns:a16="http://schemas.microsoft.com/office/drawing/2014/main" id="{14D1B6B7-9F01-BADD-66DA-E0B76CB1E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684" y="2217067"/>
            <a:ext cx="4333974" cy="3446579"/>
          </a:xfrm>
          <a:prstGeom prst="rect">
            <a:avLst/>
          </a:prstGeom>
          <a:ln>
            <a:solidFill>
              <a:schemeClr val="tx1"/>
            </a:solidFill>
          </a:ln>
        </p:spPr>
      </p:pic>
      <p:pic>
        <p:nvPicPr>
          <p:cNvPr id="10" name="Imagem 7">
            <a:extLst>
              <a:ext uri="{FF2B5EF4-FFF2-40B4-BE49-F238E27FC236}">
                <a16:creationId xmlns:a16="http://schemas.microsoft.com/office/drawing/2014/main" id="{821837A8-4372-DBF5-EDC3-BDF96A4A07A0}"/>
              </a:ext>
            </a:extLst>
          </p:cNvPr>
          <p:cNvPicPr>
            <a:picLocks noChangeAspect="1"/>
          </p:cNvPicPr>
          <p:nvPr/>
        </p:nvPicPr>
        <p:blipFill>
          <a:blip r:embed="rId4"/>
          <a:stretch>
            <a:fillRect/>
          </a:stretch>
        </p:blipFill>
        <p:spPr>
          <a:xfrm>
            <a:off x="3612970" y="5766803"/>
            <a:ext cx="4966060" cy="1028721"/>
          </a:xfrm>
          <a:prstGeom prst="rect">
            <a:avLst/>
          </a:prstGeom>
        </p:spPr>
      </p:pic>
      <p:sp>
        <p:nvSpPr>
          <p:cNvPr id="11" name="Title 1">
            <a:extLst>
              <a:ext uri="{FF2B5EF4-FFF2-40B4-BE49-F238E27FC236}">
                <a16:creationId xmlns:a16="http://schemas.microsoft.com/office/drawing/2014/main" id="{5A1803EF-96B7-C6AE-63CD-3BE534496F9E}"/>
              </a:ext>
            </a:extLst>
          </p:cNvPr>
          <p:cNvSpPr>
            <a:spLocks noGrp="1"/>
          </p:cNvSpPr>
          <p:nvPr>
            <p:ph type="title"/>
          </p:nvPr>
        </p:nvSpPr>
        <p:spPr>
          <a:xfrm>
            <a:off x="1034684" y="245899"/>
            <a:ext cx="10122632" cy="652054"/>
          </a:xfrm>
        </p:spPr>
        <p:txBody>
          <a:bodyPr/>
          <a:lstStyle/>
          <a:p>
            <a:r>
              <a:rPr lang="pt-BR" sz="3200" dirty="0">
                <a:solidFill>
                  <a:srgbClr val="FF0066"/>
                </a:solidFill>
              </a:rPr>
              <a:t>_ série temporal</a:t>
            </a:r>
          </a:p>
        </p:txBody>
      </p:sp>
    </p:spTree>
    <p:extLst>
      <p:ext uri="{BB962C8B-B14F-4D97-AF65-F5344CB8AC3E}">
        <p14:creationId xmlns:p14="http://schemas.microsoft.com/office/powerpoint/2010/main" val="107411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9844-1FE3-FFFA-6EB6-BA6D9E424F4F}"/>
              </a:ext>
            </a:extLst>
          </p:cNvPr>
          <p:cNvSpPr>
            <a:spLocks noGrp="1"/>
          </p:cNvSpPr>
          <p:nvPr>
            <p:ph type="title"/>
          </p:nvPr>
        </p:nvSpPr>
        <p:spPr>
          <a:xfrm>
            <a:off x="5413445" y="2043946"/>
            <a:ext cx="6034216" cy="1439604"/>
          </a:xfrm>
        </p:spPr>
        <p:txBody>
          <a:bodyPr/>
          <a:lstStyle/>
          <a:p>
            <a:r>
              <a:rPr lang="pt-BR" dirty="0">
                <a:solidFill>
                  <a:srgbClr val="FF0066"/>
                </a:solidFill>
              </a:rPr>
              <a:t>modelagem</a:t>
            </a:r>
          </a:p>
        </p:txBody>
      </p:sp>
      <p:sp>
        <p:nvSpPr>
          <p:cNvPr id="3" name="Subtitle 2">
            <a:extLst>
              <a:ext uri="{FF2B5EF4-FFF2-40B4-BE49-F238E27FC236}">
                <a16:creationId xmlns:a16="http://schemas.microsoft.com/office/drawing/2014/main" id="{A82A58C0-6F56-F4AB-07E8-F8910B246390}"/>
              </a:ext>
            </a:extLst>
          </p:cNvPr>
          <p:cNvSpPr>
            <a:spLocks noGrp="1"/>
          </p:cNvSpPr>
          <p:nvPr>
            <p:ph type="subTitle" idx="1"/>
          </p:nvPr>
        </p:nvSpPr>
        <p:spPr>
          <a:xfrm>
            <a:off x="5801365" y="3483550"/>
            <a:ext cx="6034216" cy="2691219"/>
          </a:xfrm>
        </p:spPr>
        <p:txBody>
          <a:bodyPr/>
          <a:lstStyle/>
          <a:p>
            <a:r>
              <a:rPr lang="pt-BR" sz="1200" b="1" dirty="0"/>
              <a:t>Bandas de </a:t>
            </a:r>
            <a:r>
              <a:rPr lang="pt-BR" sz="1200" b="1" dirty="0" err="1"/>
              <a:t>Bollinger</a:t>
            </a:r>
            <a:r>
              <a:rPr lang="pt-BR" sz="1200" b="1" dirty="0"/>
              <a:t> </a:t>
            </a:r>
          </a:p>
          <a:p>
            <a:r>
              <a:rPr lang="pt-BR" sz="1200" b="1" dirty="0"/>
              <a:t>Transformando a série em estacionaria</a:t>
            </a:r>
          </a:p>
          <a:p>
            <a:r>
              <a:rPr lang="pt-BR" sz="1200" b="1" dirty="0"/>
              <a:t>ARIMA</a:t>
            </a:r>
          </a:p>
          <a:p>
            <a:r>
              <a:rPr lang="pt-BR" sz="1200" b="1" dirty="0"/>
              <a:t>Autocorrelação</a:t>
            </a:r>
          </a:p>
          <a:p>
            <a:r>
              <a:rPr lang="pt-BR" sz="1200" b="1" dirty="0"/>
              <a:t>Autocorrelação parcial</a:t>
            </a:r>
          </a:p>
          <a:p>
            <a:r>
              <a:rPr lang="pt-BR" sz="1200" b="1" dirty="0"/>
              <a:t>Analisando resíduos, média móvel e desvio padrão</a:t>
            </a:r>
          </a:p>
          <a:p>
            <a:endParaRPr lang="pt-BR" b="1" dirty="0"/>
          </a:p>
          <a:p>
            <a:endParaRPr lang="pt-BR" b="1" dirty="0"/>
          </a:p>
        </p:txBody>
      </p:sp>
      <p:sp>
        <p:nvSpPr>
          <p:cNvPr id="4" name="Footer Placeholder 3">
            <a:extLst>
              <a:ext uri="{FF2B5EF4-FFF2-40B4-BE49-F238E27FC236}">
                <a16:creationId xmlns:a16="http://schemas.microsoft.com/office/drawing/2014/main" id="{33A3DA16-8F0E-3D55-DE5A-9C8547CD43BD}"/>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6BDA8DBC-B2BC-BBD6-0237-9B2170B9986E}"/>
              </a:ext>
            </a:extLst>
          </p:cNvPr>
          <p:cNvSpPr>
            <a:spLocks noGrp="1"/>
          </p:cNvSpPr>
          <p:nvPr>
            <p:ph type="sldNum" sz="quarter" idx="11"/>
          </p:nvPr>
        </p:nvSpPr>
        <p:spPr/>
        <p:txBody>
          <a:bodyPr/>
          <a:lstStyle/>
          <a:p>
            <a:pPr rtl="0"/>
            <a:fld id="{09A01C0A-2BB6-49E7-91A3-DCB9F9F59583}" type="slidenum">
              <a:rPr lang="pt-BR" noProof="0" smtClean="0"/>
              <a:pPr rtl="0"/>
              <a:t>15</a:t>
            </a:fld>
            <a:endParaRPr lang="pt-BR" noProof="0"/>
          </a:p>
        </p:txBody>
      </p:sp>
      <p:sp>
        <p:nvSpPr>
          <p:cNvPr id="6" name="Google Shape;288;p48">
            <a:extLst>
              <a:ext uri="{FF2B5EF4-FFF2-40B4-BE49-F238E27FC236}">
                <a16:creationId xmlns:a16="http://schemas.microsoft.com/office/drawing/2014/main" id="{1208D47B-475F-C7DA-71FB-9476AF89E7A9}"/>
              </a:ext>
            </a:extLst>
          </p:cNvPr>
          <p:cNvSpPr txBox="1"/>
          <p:nvPr/>
        </p:nvSpPr>
        <p:spPr>
          <a:xfrm>
            <a:off x="9315467" y="3929358"/>
            <a:ext cx="1046400" cy="800205"/>
          </a:xfrm>
          <a:prstGeom prst="rect">
            <a:avLst/>
          </a:prstGeom>
          <a:noFill/>
          <a:ln>
            <a:noFill/>
          </a:ln>
        </p:spPr>
        <p:txBody>
          <a:bodyPr spcFirstLastPara="1" wrap="square" lIns="91433" tIns="91433" rIns="91433" bIns="91433" anchor="t" anchorCtr="0">
            <a:spAutoFit/>
          </a:bodyPr>
          <a:lstStyle/>
          <a:p>
            <a:pPr algn="ctr">
              <a:buClr>
                <a:srgbClr val="000000"/>
              </a:buClr>
              <a:buSzPts val="3900"/>
            </a:pPr>
            <a:r>
              <a:rPr lang="pt-BR" sz="4000" dirty="0">
                <a:solidFill>
                  <a:srgbClr val="000000"/>
                </a:solidFill>
                <a:latin typeface="Roboto Black"/>
                <a:ea typeface="Roboto Black"/>
                <a:cs typeface="Roboto Black"/>
                <a:sym typeface="Roboto Black"/>
              </a:rPr>
              <a:t>03</a:t>
            </a:r>
            <a:endParaRPr sz="4000" dirty="0">
              <a:solidFill>
                <a:srgbClr val="000000"/>
              </a:solidFill>
              <a:latin typeface="Roboto Black"/>
              <a:ea typeface="Roboto Black"/>
              <a:cs typeface="Roboto Black"/>
              <a:sym typeface="Roboto Black"/>
            </a:endParaRPr>
          </a:p>
        </p:txBody>
      </p:sp>
    </p:spTree>
    <p:extLst>
      <p:ext uri="{BB962C8B-B14F-4D97-AF65-F5344CB8AC3E}">
        <p14:creationId xmlns:p14="http://schemas.microsoft.com/office/powerpoint/2010/main" val="197601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16</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881506"/>
            <a:ext cx="10126362" cy="773056"/>
          </a:xfrm>
        </p:spPr>
        <p:txBody>
          <a:bodyPr/>
          <a:lstStyle/>
          <a:p>
            <a:r>
              <a:rPr lang="pt-BR" sz="1400" dirty="0"/>
              <a:t>Análise por meio das Bandas de Bollinger que é uma ferramenta de análise técnica popular e útil utilizada principalmente no mercado financeiro para analisar a volatilidade e os possíveis pontos de reversão em um preço de ativo. </a:t>
            </a:r>
          </a:p>
          <a:p>
            <a:endParaRPr lang="pt-BR" sz="1400" dirty="0"/>
          </a:p>
        </p:txBody>
      </p:sp>
      <p:pic>
        <p:nvPicPr>
          <p:cNvPr id="6" name="Imagem 2" descr="Gráfico, Gráfico de dispersão&#10;&#10;Descrição gerada automaticamente">
            <a:extLst>
              <a:ext uri="{FF2B5EF4-FFF2-40B4-BE49-F238E27FC236}">
                <a16:creationId xmlns:a16="http://schemas.microsoft.com/office/drawing/2014/main" id="{65D41681-C68B-CC47-6604-BACA51C02D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84" y="1736756"/>
            <a:ext cx="7459076" cy="4959358"/>
          </a:xfrm>
          <a:prstGeom prst="rect">
            <a:avLst/>
          </a:prstGeom>
          <a:ln>
            <a:solidFill>
              <a:schemeClr val="tx1"/>
            </a:solidFill>
          </a:ln>
        </p:spPr>
      </p:pic>
      <p:pic>
        <p:nvPicPr>
          <p:cNvPr id="8" name="Imagem 5">
            <a:extLst>
              <a:ext uri="{FF2B5EF4-FFF2-40B4-BE49-F238E27FC236}">
                <a16:creationId xmlns:a16="http://schemas.microsoft.com/office/drawing/2014/main" id="{86F03F17-F190-4BA1-29C9-391B36EB6159}"/>
              </a:ext>
            </a:extLst>
          </p:cNvPr>
          <p:cNvPicPr>
            <a:picLocks noChangeAspect="1"/>
          </p:cNvPicPr>
          <p:nvPr/>
        </p:nvPicPr>
        <p:blipFill>
          <a:blip r:embed="rId3"/>
          <a:stretch>
            <a:fillRect/>
          </a:stretch>
        </p:blipFill>
        <p:spPr>
          <a:xfrm>
            <a:off x="8885320" y="2415140"/>
            <a:ext cx="2680187" cy="1187665"/>
          </a:xfrm>
          <a:prstGeom prst="rect">
            <a:avLst/>
          </a:prstGeom>
        </p:spPr>
      </p:pic>
      <p:sp>
        <p:nvSpPr>
          <p:cNvPr id="12" name="Title 1">
            <a:extLst>
              <a:ext uri="{FF2B5EF4-FFF2-40B4-BE49-F238E27FC236}">
                <a16:creationId xmlns:a16="http://schemas.microsoft.com/office/drawing/2014/main" id="{3028E76B-4EEC-F3C7-15CA-3647B9652C5F}"/>
              </a:ext>
            </a:extLst>
          </p:cNvPr>
          <p:cNvSpPr>
            <a:spLocks noGrp="1"/>
          </p:cNvSpPr>
          <p:nvPr>
            <p:ph type="title"/>
          </p:nvPr>
        </p:nvSpPr>
        <p:spPr>
          <a:xfrm>
            <a:off x="1034684" y="97685"/>
            <a:ext cx="10122632" cy="652054"/>
          </a:xfrm>
        </p:spPr>
        <p:txBody>
          <a:bodyPr/>
          <a:lstStyle/>
          <a:p>
            <a:r>
              <a:rPr lang="pt-BR" sz="3200" dirty="0">
                <a:solidFill>
                  <a:srgbClr val="FF0066"/>
                </a:solidFill>
              </a:rPr>
              <a:t>_ modelagem</a:t>
            </a:r>
          </a:p>
        </p:txBody>
      </p:sp>
    </p:spTree>
    <p:extLst>
      <p:ext uri="{BB962C8B-B14F-4D97-AF65-F5344CB8AC3E}">
        <p14:creationId xmlns:p14="http://schemas.microsoft.com/office/powerpoint/2010/main" val="1400144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modelagem</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17</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615209"/>
            <a:ext cx="10126362" cy="773056"/>
          </a:xfrm>
        </p:spPr>
        <p:txBody>
          <a:bodyPr/>
          <a:lstStyle/>
          <a:p>
            <a:pPr>
              <a:lnSpc>
                <a:spcPct val="100000"/>
              </a:lnSpc>
            </a:pPr>
            <a:r>
              <a:rPr lang="pt-BR" sz="1400" dirty="0"/>
              <a:t>Decomposição da série temporal e teste ADF</a:t>
            </a:r>
          </a:p>
          <a:p>
            <a:endParaRPr lang="pt-BR" sz="1400" dirty="0"/>
          </a:p>
        </p:txBody>
      </p:sp>
      <p:pic>
        <p:nvPicPr>
          <p:cNvPr id="6" name="Imagem 3" descr="Uma imagem contendo Gráfico&#10;&#10;Descrição gerada automaticamente">
            <a:extLst>
              <a:ext uri="{FF2B5EF4-FFF2-40B4-BE49-F238E27FC236}">
                <a16:creationId xmlns:a16="http://schemas.microsoft.com/office/drawing/2014/main" id="{7FE395A8-4FF0-078A-08BB-E9FD71120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232" y="976660"/>
            <a:ext cx="7426802" cy="4904680"/>
          </a:xfrm>
          <a:prstGeom prst="rect">
            <a:avLst/>
          </a:prstGeom>
          <a:ln>
            <a:solidFill>
              <a:schemeClr val="tx1"/>
            </a:solidFill>
          </a:ln>
        </p:spPr>
      </p:pic>
      <p:pic>
        <p:nvPicPr>
          <p:cNvPr id="8" name="Imagem 6">
            <a:extLst>
              <a:ext uri="{FF2B5EF4-FFF2-40B4-BE49-F238E27FC236}">
                <a16:creationId xmlns:a16="http://schemas.microsoft.com/office/drawing/2014/main" id="{0A56E227-C6C4-B2D7-9316-471048877481}"/>
              </a:ext>
            </a:extLst>
          </p:cNvPr>
          <p:cNvPicPr>
            <a:picLocks noChangeAspect="1"/>
          </p:cNvPicPr>
          <p:nvPr/>
        </p:nvPicPr>
        <p:blipFill rotWithShape="1">
          <a:blip r:embed="rId3"/>
          <a:srcRect l="3674" r="63298" b="49711"/>
          <a:stretch/>
        </p:blipFill>
        <p:spPr>
          <a:xfrm>
            <a:off x="8744604" y="1839404"/>
            <a:ext cx="2529164" cy="1047232"/>
          </a:xfrm>
          <a:prstGeom prst="rect">
            <a:avLst/>
          </a:prstGeom>
        </p:spPr>
      </p:pic>
      <p:sp>
        <p:nvSpPr>
          <p:cNvPr id="12" name="Content Placeholder 2">
            <a:extLst>
              <a:ext uri="{FF2B5EF4-FFF2-40B4-BE49-F238E27FC236}">
                <a16:creationId xmlns:a16="http://schemas.microsoft.com/office/drawing/2014/main" id="{A3A06DF4-CD31-E9B2-DE88-06D34A5E9C07}"/>
              </a:ext>
            </a:extLst>
          </p:cNvPr>
          <p:cNvSpPr txBox="1">
            <a:spLocks/>
          </p:cNvSpPr>
          <p:nvPr/>
        </p:nvSpPr>
        <p:spPr>
          <a:xfrm>
            <a:off x="639394" y="6010563"/>
            <a:ext cx="10126362" cy="689549"/>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anose="05000000000000000000" pitchFamily="2" charset="2"/>
              <a:buChar char="Ø"/>
            </a:pPr>
            <a:r>
              <a:rPr lang="pt-BR" sz="1400" dirty="0"/>
              <a:t>Valor p alto (de acordo com a hipótese nula) (Valor p no máximo pode ser 1;</a:t>
            </a:r>
          </a:p>
          <a:p>
            <a:pPr marL="285750" indent="-285750">
              <a:lnSpc>
                <a:spcPct val="100000"/>
              </a:lnSpc>
              <a:buFont typeface="Wingdings" panose="05000000000000000000" pitchFamily="2" charset="2"/>
              <a:buChar char="Ø"/>
            </a:pPr>
            <a:r>
              <a:rPr lang="pt-BR" sz="1400" dirty="0"/>
              <a:t>Os valores críticos em intervalos de confiança de 1% 5% 10% devem ser o mais próximo possível das Estatísticas de Teste. Portanto, podemos concluir estatisticamente que nossa Série Temporal no momento </a:t>
            </a:r>
            <a:r>
              <a:rPr lang="pt-BR" sz="1400" b="1" u="sng" dirty="0"/>
              <a:t>Não é Estacionária.</a:t>
            </a:r>
          </a:p>
          <a:p>
            <a:endParaRPr lang="pt-BR" sz="1400" dirty="0"/>
          </a:p>
        </p:txBody>
      </p:sp>
    </p:spTree>
    <p:extLst>
      <p:ext uri="{BB962C8B-B14F-4D97-AF65-F5344CB8AC3E}">
        <p14:creationId xmlns:p14="http://schemas.microsoft.com/office/powerpoint/2010/main" val="130705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modelagem</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18</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851515"/>
            <a:ext cx="10126362" cy="773056"/>
          </a:xfrm>
        </p:spPr>
        <p:txBody>
          <a:bodyPr/>
          <a:lstStyle/>
          <a:p>
            <a:pPr>
              <a:lnSpc>
                <a:spcPct val="100000"/>
              </a:lnSpc>
            </a:pPr>
            <a:r>
              <a:rPr lang="pt-BR" sz="1400" dirty="0"/>
              <a:t>Análise Média Móvel</a:t>
            </a:r>
          </a:p>
          <a:p>
            <a:endParaRPr lang="pt-BR" sz="1400" dirty="0"/>
          </a:p>
        </p:txBody>
      </p:sp>
      <p:pic>
        <p:nvPicPr>
          <p:cNvPr id="7" name="Imagem 3" descr="Gráfico&#10;&#10;Descrição gerada automaticamente">
            <a:extLst>
              <a:ext uri="{FF2B5EF4-FFF2-40B4-BE49-F238E27FC236}">
                <a16:creationId xmlns:a16="http://schemas.microsoft.com/office/drawing/2014/main" id="{1B6A756C-58D2-9908-3733-884869F9C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244" y="1855509"/>
            <a:ext cx="5760731" cy="4297689"/>
          </a:xfrm>
          <a:prstGeom prst="rect">
            <a:avLst/>
          </a:prstGeom>
          <a:ln>
            <a:solidFill>
              <a:schemeClr val="tx1"/>
            </a:solidFill>
          </a:ln>
        </p:spPr>
      </p:pic>
      <p:pic>
        <p:nvPicPr>
          <p:cNvPr id="9" name="Imagem 5" descr="Gráfico&#10;&#10;Descrição gerada automaticamente">
            <a:extLst>
              <a:ext uri="{FF2B5EF4-FFF2-40B4-BE49-F238E27FC236}">
                <a16:creationId xmlns:a16="http://schemas.microsoft.com/office/drawing/2014/main" id="{664453F9-0590-434A-7AE5-9FF3AE97A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36" y="1855508"/>
            <a:ext cx="5760731" cy="4297689"/>
          </a:xfrm>
          <a:prstGeom prst="rect">
            <a:avLst/>
          </a:prstGeom>
          <a:ln>
            <a:solidFill>
              <a:schemeClr val="tx1"/>
            </a:solidFill>
          </a:ln>
        </p:spPr>
      </p:pic>
      <p:sp>
        <p:nvSpPr>
          <p:cNvPr id="11" name="Content Placeholder 2">
            <a:extLst>
              <a:ext uri="{FF2B5EF4-FFF2-40B4-BE49-F238E27FC236}">
                <a16:creationId xmlns:a16="http://schemas.microsoft.com/office/drawing/2014/main" id="{882264C2-2EAC-FE33-55FA-EE9484B262DC}"/>
              </a:ext>
            </a:extLst>
          </p:cNvPr>
          <p:cNvSpPr txBox="1">
            <a:spLocks/>
          </p:cNvSpPr>
          <p:nvPr/>
        </p:nvSpPr>
        <p:spPr>
          <a:xfrm>
            <a:off x="160536" y="1618928"/>
            <a:ext cx="2479922" cy="773056"/>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sz="1400" dirty="0"/>
              <a:t>Média Móvel – Base original</a:t>
            </a:r>
          </a:p>
          <a:p>
            <a:endParaRPr lang="pt-BR" sz="1400" dirty="0"/>
          </a:p>
        </p:txBody>
      </p:sp>
      <p:sp>
        <p:nvSpPr>
          <p:cNvPr id="13" name="Content Placeholder 2">
            <a:extLst>
              <a:ext uri="{FF2B5EF4-FFF2-40B4-BE49-F238E27FC236}">
                <a16:creationId xmlns:a16="http://schemas.microsoft.com/office/drawing/2014/main" id="{B44D09FD-2B24-FEF5-FC2D-58CBF9EE28B5}"/>
              </a:ext>
            </a:extLst>
          </p:cNvPr>
          <p:cNvSpPr txBox="1">
            <a:spLocks/>
          </p:cNvSpPr>
          <p:nvPr/>
        </p:nvSpPr>
        <p:spPr>
          <a:xfrm>
            <a:off x="6047220" y="1618928"/>
            <a:ext cx="5505385" cy="773056"/>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sz="1400" dirty="0"/>
              <a:t>Média Móvel após aplicação de Log – Transformação de escala</a:t>
            </a:r>
          </a:p>
          <a:p>
            <a:endParaRPr lang="pt-BR" sz="1400" dirty="0"/>
          </a:p>
        </p:txBody>
      </p:sp>
    </p:spTree>
    <p:extLst>
      <p:ext uri="{BB962C8B-B14F-4D97-AF65-F5344CB8AC3E}">
        <p14:creationId xmlns:p14="http://schemas.microsoft.com/office/powerpoint/2010/main" val="3363936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modelagem</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19</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851515"/>
            <a:ext cx="10126362" cy="773056"/>
          </a:xfrm>
        </p:spPr>
        <p:txBody>
          <a:bodyPr/>
          <a:lstStyle/>
          <a:p>
            <a:pPr>
              <a:lnSpc>
                <a:spcPct val="100000"/>
              </a:lnSpc>
            </a:pPr>
            <a:r>
              <a:rPr lang="pt-BR" sz="1400" dirty="0"/>
              <a:t>Análise Média Móvel, Desvio Padrão e o teste ADF)</a:t>
            </a:r>
          </a:p>
          <a:p>
            <a:endParaRPr lang="pt-BR" sz="1400" dirty="0"/>
          </a:p>
        </p:txBody>
      </p:sp>
      <p:sp>
        <p:nvSpPr>
          <p:cNvPr id="11" name="Content Placeholder 2">
            <a:extLst>
              <a:ext uri="{FF2B5EF4-FFF2-40B4-BE49-F238E27FC236}">
                <a16:creationId xmlns:a16="http://schemas.microsoft.com/office/drawing/2014/main" id="{882264C2-2EAC-FE33-55FA-EE9484B262DC}"/>
              </a:ext>
            </a:extLst>
          </p:cNvPr>
          <p:cNvSpPr txBox="1">
            <a:spLocks/>
          </p:cNvSpPr>
          <p:nvPr/>
        </p:nvSpPr>
        <p:spPr>
          <a:xfrm>
            <a:off x="160536" y="1254202"/>
            <a:ext cx="4844488" cy="773056"/>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sz="1400" dirty="0"/>
              <a:t>Média Móvel e Desvio Padrão</a:t>
            </a:r>
          </a:p>
          <a:p>
            <a:endParaRPr lang="pt-BR" sz="1400" dirty="0"/>
          </a:p>
        </p:txBody>
      </p:sp>
      <p:sp>
        <p:nvSpPr>
          <p:cNvPr id="13" name="Content Placeholder 2">
            <a:extLst>
              <a:ext uri="{FF2B5EF4-FFF2-40B4-BE49-F238E27FC236}">
                <a16:creationId xmlns:a16="http://schemas.microsoft.com/office/drawing/2014/main" id="{B44D09FD-2B24-FEF5-FC2D-58CBF9EE28B5}"/>
              </a:ext>
            </a:extLst>
          </p:cNvPr>
          <p:cNvSpPr txBox="1">
            <a:spLocks/>
          </p:cNvSpPr>
          <p:nvPr/>
        </p:nvSpPr>
        <p:spPr>
          <a:xfrm>
            <a:off x="6096000" y="1255456"/>
            <a:ext cx="5505385" cy="773056"/>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sz="1400" dirty="0"/>
              <a:t>Média Móvel e Desvio Padrão - Após aplicação de diferenciação</a:t>
            </a:r>
          </a:p>
          <a:p>
            <a:endParaRPr lang="pt-BR" sz="1400" dirty="0"/>
          </a:p>
        </p:txBody>
      </p:sp>
      <p:pic>
        <p:nvPicPr>
          <p:cNvPr id="10" name="Imagem 4" descr="Uma imagem contendo instrumento, lápis&#10;&#10;Descrição gerada automaticamente">
            <a:extLst>
              <a:ext uri="{FF2B5EF4-FFF2-40B4-BE49-F238E27FC236}">
                <a16:creationId xmlns:a16="http://schemas.microsoft.com/office/drawing/2014/main" id="{3103B13E-95B7-4CE4-8538-B76AD23C0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16462"/>
            <a:ext cx="5624383" cy="4195969"/>
          </a:xfrm>
          <a:prstGeom prst="rect">
            <a:avLst/>
          </a:prstGeom>
          <a:ln>
            <a:solidFill>
              <a:schemeClr val="tx1"/>
            </a:solidFill>
          </a:ln>
        </p:spPr>
      </p:pic>
      <p:pic>
        <p:nvPicPr>
          <p:cNvPr id="12" name="Imagem 8" descr="Uma imagem contendo instrumento, material de papelaria, lápis&#10;&#10;Descrição gerada automaticamente">
            <a:extLst>
              <a:ext uri="{FF2B5EF4-FFF2-40B4-BE49-F238E27FC236}">
                <a16:creationId xmlns:a16="http://schemas.microsoft.com/office/drawing/2014/main" id="{770859C3-4EB1-770D-7CA8-FA161A855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36" y="1516462"/>
            <a:ext cx="5624383" cy="4195969"/>
          </a:xfrm>
          <a:prstGeom prst="rect">
            <a:avLst/>
          </a:prstGeom>
          <a:ln>
            <a:solidFill>
              <a:schemeClr val="tx1"/>
            </a:solidFill>
          </a:ln>
        </p:spPr>
      </p:pic>
      <p:sp>
        <p:nvSpPr>
          <p:cNvPr id="14" name="Content Placeholder 2">
            <a:extLst>
              <a:ext uri="{FF2B5EF4-FFF2-40B4-BE49-F238E27FC236}">
                <a16:creationId xmlns:a16="http://schemas.microsoft.com/office/drawing/2014/main" id="{76B16C46-0B6F-1DED-0E7E-0D2FC7348ADA}"/>
              </a:ext>
            </a:extLst>
          </p:cNvPr>
          <p:cNvSpPr txBox="1">
            <a:spLocks/>
          </p:cNvSpPr>
          <p:nvPr/>
        </p:nvSpPr>
        <p:spPr>
          <a:xfrm>
            <a:off x="8679561" y="5712431"/>
            <a:ext cx="3128392" cy="1145566"/>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200" dirty="0"/>
              <a:t>indica que podemos rejeitar a hipótese nula de não </a:t>
            </a:r>
            <a:r>
              <a:rPr lang="pt-BR" sz="1200" dirty="0" err="1"/>
              <a:t>estacionariedade</a:t>
            </a:r>
            <a:r>
              <a:rPr lang="pt-BR" sz="1200" dirty="0"/>
              <a:t>. Isso sugere que a sua série temporal é estacionária.</a:t>
            </a:r>
          </a:p>
          <a:p>
            <a:endParaRPr lang="pt-BR" sz="1200" dirty="0"/>
          </a:p>
        </p:txBody>
      </p:sp>
      <p:pic>
        <p:nvPicPr>
          <p:cNvPr id="7" name="Imagem 6">
            <a:extLst>
              <a:ext uri="{FF2B5EF4-FFF2-40B4-BE49-F238E27FC236}">
                <a16:creationId xmlns:a16="http://schemas.microsoft.com/office/drawing/2014/main" id="{7A29E85B-5B87-DAE8-FAD0-D128ACA2772A}"/>
              </a:ext>
            </a:extLst>
          </p:cNvPr>
          <p:cNvPicPr>
            <a:picLocks noChangeAspect="1"/>
          </p:cNvPicPr>
          <p:nvPr/>
        </p:nvPicPr>
        <p:blipFill>
          <a:blip r:embed="rId4"/>
          <a:stretch>
            <a:fillRect/>
          </a:stretch>
        </p:blipFill>
        <p:spPr>
          <a:xfrm>
            <a:off x="6113702" y="5751069"/>
            <a:ext cx="2565858" cy="1080000"/>
          </a:xfrm>
          <a:prstGeom prst="rect">
            <a:avLst/>
          </a:prstGeom>
        </p:spPr>
      </p:pic>
      <p:pic>
        <p:nvPicPr>
          <p:cNvPr id="9" name="Imagem 8">
            <a:extLst>
              <a:ext uri="{FF2B5EF4-FFF2-40B4-BE49-F238E27FC236}">
                <a16:creationId xmlns:a16="http://schemas.microsoft.com/office/drawing/2014/main" id="{059FB18A-C5C9-56E8-6D50-5A6EB268D0EC}"/>
              </a:ext>
            </a:extLst>
          </p:cNvPr>
          <p:cNvPicPr>
            <a:picLocks noChangeAspect="1"/>
          </p:cNvPicPr>
          <p:nvPr/>
        </p:nvPicPr>
        <p:blipFill>
          <a:blip r:embed="rId5"/>
          <a:stretch>
            <a:fillRect/>
          </a:stretch>
        </p:blipFill>
        <p:spPr>
          <a:xfrm>
            <a:off x="170563" y="5751069"/>
            <a:ext cx="2412217" cy="1080000"/>
          </a:xfrm>
          <a:prstGeom prst="rect">
            <a:avLst/>
          </a:prstGeom>
        </p:spPr>
      </p:pic>
      <p:sp>
        <p:nvSpPr>
          <p:cNvPr id="16" name="CaixaDeTexto 15">
            <a:extLst>
              <a:ext uri="{FF2B5EF4-FFF2-40B4-BE49-F238E27FC236}">
                <a16:creationId xmlns:a16="http://schemas.microsoft.com/office/drawing/2014/main" id="{DEC8D570-FE61-8122-4A80-0B58BF9A7143}"/>
              </a:ext>
            </a:extLst>
          </p:cNvPr>
          <p:cNvSpPr txBox="1"/>
          <p:nvPr/>
        </p:nvSpPr>
        <p:spPr>
          <a:xfrm>
            <a:off x="2540594" y="5712431"/>
            <a:ext cx="3244325" cy="461665"/>
          </a:xfrm>
          <a:prstGeom prst="rect">
            <a:avLst/>
          </a:prstGeom>
          <a:noFill/>
        </p:spPr>
        <p:txBody>
          <a:bodyPr wrap="square">
            <a:spAutoFit/>
          </a:bodyPr>
          <a:lstStyle/>
          <a:p>
            <a:pPr>
              <a:lnSpc>
                <a:spcPct val="100000"/>
              </a:lnSpc>
            </a:pPr>
            <a:r>
              <a:rPr lang="pt-BR" sz="1200" dirty="0"/>
              <a:t>(P-</a:t>
            </a:r>
            <a:r>
              <a:rPr lang="pt-BR" sz="1200" dirty="0" err="1"/>
              <a:t>value</a:t>
            </a:r>
            <a:r>
              <a:rPr lang="pt-BR" sz="1200" dirty="0"/>
              <a:t> quanto mais próximo de zero mais confiança possui)</a:t>
            </a:r>
          </a:p>
        </p:txBody>
      </p:sp>
    </p:spTree>
    <p:extLst>
      <p:ext uri="{BB962C8B-B14F-4D97-AF65-F5344CB8AC3E}">
        <p14:creationId xmlns:p14="http://schemas.microsoft.com/office/powerpoint/2010/main" val="1899474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9C8B70-598F-D78D-C2DA-A5B2350254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B6F807D8-CEF4-7211-20E1-3F2E36A2B51B}"/>
              </a:ext>
            </a:extLst>
          </p:cNvPr>
          <p:cNvSpPr>
            <a:spLocks noGrp="1"/>
          </p:cNvSpPr>
          <p:nvPr>
            <p:ph type="sldNum" sz="quarter" idx="11"/>
          </p:nvPr>
        </p:nvSpPr>
        <p:spPr/>
        <p:txBody>
          <a:bodyPr/>
          <a:lstStyle/>
          <a:p>
            <a:pPr rtl="0"/>
            <a:fld id="{09A01C0A-2BB6-49E7-91A3-DCB9F9F59583}" type="slidenum">
              <a:rPr lang="pt-BR" noProof="0" smtClean="0"/>
              <a:pPr rtl="0"/>
              <a:t>2</a:t>
            </a:fld>
            <a:endParaRPr lang="pt-BR" noProof="0"/>
          </a:p>
        </p:txBody>
      </p:sp>
      <p:sp>
        <p:nvSpPr>
          <p:cNvPr id="6" name="Rectangle 5">
            <a:extLst>
              <a:ext uri="{FF2B5EF4-FFF2-40B4-BE49-F238E27FC236}">
                <a16:creationId xmlns:a16="http://schemas.microsoft.com/office/drawing/2014/main" id="{3101CDE1-A030-A919-65FE-15B8DC01BCBD}"/>
              </a:ext>
            </a:extLst>
          </p:cNvPr>
          <p:cNvSpPr/>
          <p:nvPr/>
        </p:nvSpPr>
        <p:spPr>
          <a:xfrm>
            <a:off x="0" y="0"/>
            <a:ext cx="3246634" cy="685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a:extLst>
              <a:ext uri="{FF2B5EF4-FFF2-40B4-BE49-F238E27FC236}">
                <a16:creationId xmlns:a16="http://schemas.microsoft.com/office/drawing/2014/main" id="{37160045-5D5C-DE22-CA93-DFCB3FBDA7B9}"/>
              </a:ext>
            </a:extLst>
          </p:cNvPr>
          <p:cNvSpPr/>
          <p:nvPr/>
        </p:nvSpPr>
        <p:spPr>
          <a:xfrm>
            <a:off x="161801" y="688369"/>
            <a:ext cx="3084834" cy="2085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7">
            <a:extLst>
              <a:ext uri="{FF2B5EF4-FFF2-40B4-BE49-F238E27FC236}">
                <a16:creationId xmlns:a16="http://schemas.microsoft.com/office/drawing/2014/main" id="{7AA86BDF-DEB1-81C4-93BE-01C9DCD978C8}"/>
              </a:ext>
            </a:extLst>
          </p:cNvPr>
          <p:cNvSpPr/>
          <p:nvPr/>
        </p:nvSpPr>
        <p:spPr>
          <a:xfrm>
            <a:off x="267128" y="842481"/>
            <a:ext cx="2979506" cy="17774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29005073-9270-4A8A-C039-22402761305E}"/>
              </a:ext>
            </a:extLst>
          </p:cNvPr>
          <p:cNvSpPr>
            <a:spLocks noGrp="1"/>
          </p:cNvSpPr>
          <p:nvPr>
            <p:ph type="title"/>
          </p:nvPr>
        </p:nvSpPr>
        <p:spPr>
          <a:xfrm>
            <a:off x="143838" y="1397462"/>
            <a:ext cx="3226085" cy="667466"/>
          </a:xfrm>
        </p:spPr>
        <p:txBody>
          <a:bodyPr/>
          <a:lstStyle/>
          <a:p>
            <a:r>
              <a:rPr lang="pt-BR" sz="3200" dirty="0">
                <a:solidFill>
                  <a:schemeClr val="bg1"/>
                </a:solidFill>
              </a:rPr>
              <a:t>_</a:t>
            </a:r>
            <a:r>
              <a:rPr lang="pt-BR" sz="2800" dirty="0">
                <a:solidFill>
                  <a:schemeClr val="bg1"/>
                </a:solidFill>
              </a:rPr>
              <a:t>Roteiro</a:t>
            </a:r>
            <a:endParaRPr lang="pt-BR" sz="3200" dirty="0">
              <a:solidFill>
                <a:schemeClr val="bg1"/>
              </a:solidFill>
            </a:endParaRPr>
          </a:p>
        </p:txBody>
      </p:sp>
      <p:sp>
        <p:nvSpPr>
          <p:cNvPr id="9" name="CaixaDeTexto 3">
            <a:extLst>
              <a:ext uri="{FF2B5EF4-FFF2-40B4-BE49-F238E27FC236}">
                <a16:creationId xmlns:a16="http://schemas.microsoft.com/office/drawing/2014/main" id="{A58F4E69-ED69-4397-F44B-6C3B5AE057A8}"/>
              </a:ext>
            </a:extLst>
          </p:cNvPr>
          <p:cNvSpPr txBox="1">
            <a:spLocks noGrp="1"/>
          </p:cNvSpPr>
          <p:nvPr>
            <p:ph sz="half" idx="2"/>
          </p:nvPr>
        </p:nvSpPr>
        <p:spPr>
          <a:xfrm>
            <a:off x="4363771" y="1053519"/>
            <a:ext cx="4749407" cy="4184031"/>
          </a:xfrm>
          <a:prstGeom prst="rect">
            <a:avLst/>
          </a:prstGeom>
          <a:noFill/>
        </p:spPr>
        <p:txBody>
          <a:bodyPr wrap="square">
            <a:spAutoFit/>
          </a:bodyPr>
          <a:lstStyle/>
          <a:p>
            <a:pPr lvl="0">
              <a:lnSpc>
                <a:spcPct val="200000"/>
              </a:lnSpc>
              <a:spcAft>
                <a:spcPts val="600"/>
              </a:spcAft>
            </a:pPr>
            <a:r>
              <a:rPr lang="pt-BR" sz="1400" b="1" dirty="0">
                <a:solidFill>
                  <a:srgbClr val="FF0066"/>
                </a:solidFill>
                <a:ea typeface="Roboto"/>
                <a:cs typeface="Roboto"/>
              </a:rPr>
              <a:t>01 - Definições</a:t>
            </a:r>
          </a:p>
          <a:p>
            <a:pPr lvl="0">
              <a:lnSpc>
                <a:spcPct val="200000"/>
              </a:lnSpc>
              <a:spcAft>
                <a:spcPts val="600"/>
              </a:spcAft>
            </a:pPr>
            <a:r>
              <a:rPr lang="pt-BR" sz="1400" b="1" dirty="0">
                <a:solidFill>
                  <a:srgbClr val="FF0066"/>
                </a:solidFill>
                <a:ea typeface="Roboto"/>
                <a:cs typeface="Roboto"/>
              </a:rPr>
              <a:t>02 - Análise Exploratória dos Dados</a:t>
            </a:r>
          </a:p>
          <a:p>
            <a:pPr lvl="0">
              <a:lnSpc>
                <a:spcPct val="200000"/>
              </a:lnSpc>
              <a:spcAft>
                <a:spcPts val="600"/>
              </a:spcAft>
            </a:pPr>
            <a:r>
              <a:rPr lang="pt-BR" sz="1400" b="1" dirty="0">
                <a:solidFill>
                  <a:srgbClr val="FF0066"/>
                </a:solidFill>
                <a:ea typeface="Roboto"/>
                <a:cs typeface="Roboto"/>
              </a:rPr>
              <a:t>03 - Modelagem</a:t>
            </a:r>
          </a:p>
          <a:p>
            <a:pPr lvl="0">
              <a:lnSpc>
                <a:spcPct val="200000"/>
              </a:lnSpc>
              <a:spcAft>
                <a:spcPts val="600"/>
              </a:spcAft>
            </a:pPr>
            <a:r>
              <a:rPr lang="pt-BR" sz="1400" b="1" dirty="0">
                <a:solidFill>
                  <a:srgbClr val="FF0066"/>
                </a:solidFill>
                <a:ea typeface="Roboto"/>
                <a:cs typeface="Roboto"/>
              </a:rPr>
              <a:t>04 - Prophet</a:t>
            </a:r>
          </a:p>
          <a:p>
            <a:pPr lvl="0">
              <a:lnSpc>
                <a:spcPct val="200000"/>
              </a:lnSpc>
              <a:spcAft>
                <a:spcPts val="600"/>
              </a:spcAft>
            </a:pPr>
            <a:r>
              <a:rPr lang="pt-BR" sz="1400" b="1" dirty="0">
                <a:solidFill>
                  <a:srgbClr val="FF0066"/>
                </a:solidFill>
                <a:ea typeface="Roboto"/>
                <a:cs typeface="Roboto"/>
              </a:rPr>
              <a:t>05 - Forecasting</a:t>
            </a:r>
          </a:p>
          <a:p>
            <a:pPr lvl="0">
              <a:lnSpc>
                <a:spcPct val="200000"/>
              </a:lnSpc>
              <a:spcAft>
                <a:spcPts val="600"/>
              </a:spcAft>
            </a:pPr>
            <a:r>
              <a:rPr lang="pt-BR" sz="1400" b="1" dirty="0">
                <a:solidFill>
                  <a:srgbClr val="FF0066"/>
                </a:solidFill>
                <a:ea typeface="Roboto"/>
                <a:cs typeface="Roboto"/>
              </a:rPr>
              <a:t>06 - Considerações Finais</a:t>
            </a:r>
          </a:p>
          <a:p>
            <a:pPr lvl="0">
              <a:lnSpc>
                <a:spcPct val="200000"/>
              </a:lnSpc>
              <a:spcAft>
                <a:spcPts val="600"/>
              </a:spcAft>
            </a:pPr>
            <a:r>
              <a:rPr lang="pt-BR" sz="1400" b="1" dirty="0">
                <a:solidFill>
                  <a:srgbClr val="FF0066"/>
                </a:solidFill>
                <a:ea typeface="Roboto"/>
                <a:cs typeface="Roboto"/>
              </a:rPr>
              <a:t>07 - Refências</a:t>
            </a:r>
            <a:endParaRPr lang="pt-BR" sz="2000" b="1" dirty="0">
              <a:solidFill>
                <a:srgbClr val="FF0066"/>
              </a:solidFill>
              <a:ea typeface="Roboto"/>
              <a:cs typeface="Roboto"/>
            </a:endParaRPr>
          </a:p>
        </p:txBody>
      </p:sp>
      <p:pic>
        <p:nvPicPr>
          <p:cNvPr id="10" name="Imagem 6" descr="Ícone&#10;&#10;Descrição gerada automaticamente com confiança baixa">
            <a:extLst>
              <a:ext uri="{FF2B5EF4-FFF2-40B4-BE49-F238E27FC236}">
                <a16:creationId xmlns:a16="http://schemas.microsoft.com/office/drawing/2014/main" id="{5376B8D8-FBD5-003A-F7D0-D1947099E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1598" y="2342262"/>
            <a:ext cx="2173476" cy="2173476"/>
          </a:xfrm>
          <a:prstGeom prst="rect">
            <a:avLst/>
          </a:prstGeom>
        </p:spPr>
      </p:pic>
      <p:cxnSp>
        <p:nvCxnSpPr>
          <p:cNvPr id="12" name="Straight Connector 11">
            <a:extLst>
              <a:ext uri="{FF2B5EF4-FFF2-40B4-BE49-F238E27FC236}">
                <a16:creationId xmlns:a16="http://schemas.microsoft.com/office/drawing/2014/main" id="{1E329745-3B41-5EE2-917F-D88234DD7E03}"/>
              </a:ext>
            </a:extLst>
          </p:cNvPr>
          <p:cNvCxnSpPr>
            <a:cxnSpLocks/>
          </p:cNvCxnSpPr>
          <p:nvPr/>
        </p:nvCxnSpPr>
        <p:spPr>
          <a:xfrm flipH="1">
            <a:off x="3979799" y="338675"/>
            <a:ext cx="3002" cy="6320080"/>
          </a:xfrm>
          <a:prstGeom prst="line">
            <a:avLst/>
          </a:prstGeom>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C8A7B46-E925-0342-21B7-277D82631CA0}"/>
              </a:ext>
            </a:extLst>
          </p:cNvPr>
          <p:cNvSpPr/>
          <p:nvPr/>
        </p:nvSpPr>
        <p:spPr>
          <a:xfrm>
            <a:off x="3907947" y="1221743"/>
            <a:ext cx="150348" cy="123291"/>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0236EDFE-6D2C-58C5-9F5A-42D8C09C3E3E}"/>
              </a:ext>
            </a:extLst>
          </p:cNvPr>
          <p:cNvSpPr/>
          <p:nvPr/>
        </p:nvSpPr>
        <p:spPr>
          <a:xfrm>
            <a:off x="3907947" y="1856581"/>
            <a:ext cx="150348" cy="123291"/>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a:extLst>
              <a:ext uri="{FF2B5EF4-FFF2-40B4-BE49-F238E27FC236}">
                <a16:creationId xmlns:a16="http://schemas.microsoft.com/office/drawing/2014/main" id="{BDDFC309-2B36-7F8D-DBB8-CF75F12F586E}"/>
              </a:ext>
            </a:extLst>
          </p:cNvPr>
          <p:cNvSpPr/>
          <p:nvPr/>
        </p:nvSpPr>
        <p:spPr>
          <a:xfrm>
            <a:off x="3907947" y="2491419"/>
            <a:ext cx="150348" cy="123291"/>
          </a:xfrm>
          <a:prstGeom prst="ellipse">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F8E094C4-71A9-EACA-7486-A63CF2BDC94B}"/>
              </a:ext>
            </a:extLst>
          </p:cNvPr>
          <p:cNvSpPr/>
          <p:nvPr/>
        </p:nvSpPr>
        <p:spPr>
          <a:xfrm>
            <a:off x="3907947" y="3126257"/>
            <a:ext cx="150348" cy="123291"/>
          </a:xfrm>
          <a:prstGeom prst="ellipse">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E14A58C7-0A0C-90FA-CA24-E358E7E42F57}"/>
              </a:ext>
            </a:extLst>
          </p:cNvPr>
          <p:cNvSpPr/>
          <p:nvPr/>
        </p:nvSpPr>
        <p:spPr>
          <a:xfrm>
            <a:off x="3907947" y="3761095"/>
            <a:ext cx="150348" cy="123291"/>
          </a:xfrm>
          <a:prstGeom prst="ellipse">
            <a:avLst/>
          </a:prstGeom>
          <a:solidFill>
            <a:srgbClr val="FF0066"/>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a:extLst>
              <a:ext uri="{FF2B5EF4-FFF2-40B4-BE49-F238E27FC236}">
                <a16:creationId xmlns:a16="http://schemas.microsoft.com/office/drawing/2014/main" id="{037F1315-9E04-DF4E-5412-E639B0B77CA2}"/>
              </a:ext>
            </a:extLst>
          </p:cNvPr>
          <p:cNvSpPr/>
          <p:nvPr/>
        </p:nvSpPr>
        <p:spPr>
          <a:xfrm>
            <a:off x="3907947" y="5030773"/>
            <a:ext cx="150348" cy="123291"/>
          </a:xfrm>
          <a:prstGeom prst="ellipse">
            <a:avLst/>
          </a:prstGeom>
          <a:solidFill>
            <a:srgbClr val="FF66CC"/>
          </a:solidFill>
          <a:ln>
            <a:solidFill>
              <a:srgbClr val="FF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99FF"/>
              </a:solidFill>
            </a:endParaRPr>
          </a:p>
        </p:txBody>
      </p:sp>
      <p:sp>
        <p:nvSpPr>
          <p:cNvPr id="23" name="Oval 22">
            <a:extLst>
              <a:ext uri="{FF2B5EF4-FFF2-40B4-BE49-F238E27FC236}">
                <a16:creationId xmlns:a16="http://schemas.microsoft.com/office/drawing/2014/main" id="{347E2ECC-6E87-FC0B-FC39-83AEAE0DF6C0}"/>
              </a:ext>
            </a:extLst>
          </p:cNvPr>
          <p:cNvSpPr/>
          <p:nvPr/>
        </p:nvSpPr>
        <p:spPr>
          <a:xfrm>
            <a:off x="3907947" y="4395933"/>
            <a:ext cx="150348" cy="123291"/>
          </a:xfrm>
          <a:prstGeom prst="ellipse">
            <a:avLst/>
          </a:prstGeom>
          <a:solidFill>
            <a:srgbClr val="FF0066"/>
          </a:soli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84972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modelagem</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20</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106925" y="4821986"/>
            <a:ext cx="3643422" cy="1000570"/>
          </a:xfrm>
        </p:spPr>
        <p:txBody>
          <a:bodyPr/>
          <a:lstStyle/>
          <a:p>
            <a:pPr>
              <a:lnSpc>
                <a:spcPct val="100000"/>
              </a:lnSpc>
            </a:pPr>
            <a:r>
              <a:rPr lang="pt-BR" sz="1400" dirty="0"/>
              <a:t>(x, y, z) -&gt; ACF, PACF</a:t>
            </a:r>
          </a:p>
          <a:p>
            <a:pPr>
              <a:lnSpc>
                <a:spcPct val="100000"/>
              </a:lnSpc>
            </a:pPr>
            <a:r>
              <a:rPr lang="pt-BR" sz="1400" dirty="0"/>
              <a:t>ACF = Autocorrelação – em 1 variável</a:t>
            </a:r>
          </a:p>
          <a:p>
            <a:pPr>
              <a:lnSpc>
                <a:spcPct val="100000"/>
              </a:lnSpc>
            </a:pPr>
            <a:r>
              <a:rPr lang="pt-BR" sz="1400" dirty="0"/>
              <a:t>PACF = Autocorrelação parcial</a:t>
            </a:r>
          </a:p>
          <a:p>
            <a:endParaRPr lang="pt-BR" sz="1400" dirty="0"/>
          </a:p>
        </p:txBody>
      </p:sp>
      <p:sp>
        <p:nvSpPr>
          <p:cNvPr id="6" name="Content Placeholder 2">
            <a:extLst>
              <a:ext uri="{FF2B5EF4-FFF2-40B4-BE49-F238E27FC236}">
                <a16:creationId xmlns:a16="http://schemas.microsoft.com/office/drawing/2014/main" id="{E835C712-EF2D-70AA-1F02-D14FB9948010}"/>
              </a:ext>
            </a:extLst>
          </p:cNvPr>
          <p:cNvSpPr txBox="1">
            <a:spLocks/>
          </p:cNvSpPr>
          <p:nvPr/>
        </p:nvSpPr>
        <p:spPr>
          <a:xfrm>
            <a:off x="106925" y="3014541"/>
            <a:ext cx="4457124" cy="1000570"/>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sz="1400" dirty="0"/>
              <a:t>Escolhendo os melhores </a:t>
            </a:r>
            <a:r>
              <a:rPr lang="pt-BR" sz="1400" dirty="0" err="1"/>
              <a:t>hiperparâmetros</a:t>
            </a:r>
            <a:r>
              <a:rPr lang="pt-BR" sz="1400" dirty="0"/>
              <a:t> para ARIMA</a:t>
            </a:r>
          </a:p>
          <a:p>
            <a:pPr>
              <a:lnSpc>
                <a:spcPct val="100000"/>
              </a:lnSpc>
            </a:pPr>
            <a:r>
              <a:rPr lang="pt-BR" sz="1400" dirty="0"/>
              <a:t>x= é onde o ponto encosta no limite superior na primeira vez do ACF que seria o número 1.</a:t>
            </a:r>
          </a:p>
          <a:p>
            <a:pPr>
              <a:lnSpc>
                <a:spcPct val="100000"/>
              </a:lnSpc>
            </a:pPr>
            <a:r>
              <a:rPr lang="pt-BR" sz="1400" dirty="0"/>
              <a:t>y = é onde o ponto passa o limite superior no PACF na primeira vez - que seria 0.</a:t>
            </a:r>
          </a:p>
          <a:p>
            <a:endParaRPr lang="pt-BR" sz="1400" dirty="0"/>
          </a:p>
        </p:txBody>
      </p:sp>
      <p:pic>
        <p:nvPicPr>
          <p:cNvPr id="8" name="Imagem 3" descr="Gráfico, Histograma&#10;&#10;Descrição gerada automaticamente">
            <a:extLst>
              <a:ext uri="{FF2B5EF4-FFF2-40B4-BE49-F238E27FC236}">
                <a16:creationId xmlns:a16="http://schemas.microsoft.com/office/drawing/2014/main" id="{C91BF395-836A-2807-377D-0643B45F0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1349" y="4183715"/>
            <a:ext cx="3240000" cy="2576600"/>
          </a:xfrm>
          <a:prstGeom prst="rect">
            <a:avLst/>
          </a:prstGeom>
          <a:ln>
            <a:solidFill>
              <a:schemeClr val="tx1"/>
            </a:solidFill>
          </a:ln>
        </p:spPr>
      </p:pic>
      <p:pic>
        <p:nvPicPr>
          <p:cNvPr id="10" name="Imagem 5" descr="Gráfico, Histograma&#10;&#10;Descrição gerada automaticamente">
            <a:extLst>
              <a:ext uri="{FF2B5EF4-FFF2-40B4-BE49-F238E27FC236}">
                <a16:creationId xmlns:a16="http://schemas.microsoft.com/office/drawing/2014/main" id="{BCE52C77-C5DB-52B8-0853-18552E43D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525" y="4183715"/>
            <a:ext cx="3240000" cy="2576600"/>
          </a:xfrm>
          <a:prstGeom prst="rect">
            <a:avLst/>
          </a:prstGeom>
          <a:ln>
            <a:solidFill>
              <a:schemeClr val="tx1"/>
            </a:solidFill>
          </a:ln>
        </p:spPr>
      </p:pic>
      <p:pic>
        <p:nvPicPr>
          <p:cNvPr id="12" name="Imagem 7" descr="Gráfico, Gráfico de dispersão&#10;&#10;Descrição gerada automaticamente">
            <a:extLst>
              <a:ext uri="{FF2B5EF4-FFF2-40B4-BE49-F238E27FC236}">
                <a16:creationId xmlns:a16="http://schemas.microsoft.com/office/drawing/2014/main" id="{29DD14A1-83A1-54D9-D668-A345B23FA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349" y="1533772"/>
            <a:ext cx="3240000" cy="2481339"/>
          </a:xfrm>
          <a:prstGeom prst="rect">
            <a:avLst/>
          </a:prstGeom>
          <a:ln>
            <a:solidFill>
              <a:schemeClr val="tx1"/>
            </a:solidFill>
          </a:ln>
        </p:spPr>
      </p:pic>
      <p:pic>
        <p:nvPicPr>
          <p:cNvPr id="14" name="Imagem 9" descr="Gráfico, Histograma&#10;&#10;Descrição gerada automaticamente">
            <a:extLst>
              <a:ext uri="{FF2B5EF4-FFF2-40B4-BE49-F238E27FC236}">
                <a16:creationId xmlns:a16="http://schemas.microsoft.com/office/drawing/2014/main" id="{BA0991FD-F81C-D4D8-5A3D-E55D268360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5525" y="1533772"/>
            <a:ext cx="3240000" cy="2481339"/>
          </a:xfrm>
          <a:prstGeom prst="rect">
            <a:avLst/>
          </a:prstGeom>
          <a:ln>
            <a:solidFill>
              <a:schemeClr val="tx1"/>
            </a:solidFill>
          </a:ln>
        </p:spPr>
      </p:pic>
      <p:sp>
        <p:nvSpPr>
          <p:cNvPr id="15" name="Content Placeholder 2">
            <a:extLst>
              <a:ext uri="{FF2B5EF4-FFF2-40B4-BE49-F238E27FC236}">
                <a16:creationId xmlns:a16="http://schemas.microsoft.com/office/drawing/2014/main" id="{82E16C0D-E6EE-3045-0663-3134D9B92EC1}"/>
              </a:ext>
            </a:extLst>
          </p:cNvPr>
          <p:cNvSpPr txBox="1">
            <a:spLocks/>
          </p:cNvSpPr>
          <p:nvPr/>
        </p:nvSpPr>
        <p:spPr>
          <a:xfrm>
            <a:off x="294493" y="749738"/>
            <a:ext cx="11131531" cy="1564091"/>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sz="1400" b="1" dirty="0"/>
              <a:t>ARIMA após diferenciação </a:t>
            </a:r>
            <a:r>
              <a:rPr lang="pt-BR" sz="1400" dirty="0"/>
              <a:t>- Ao observar os gráficos de ACF e PACF, notamos que ambos representam consistentemente o intervalo de confiança em todos os lags. Isso sugere que, após a diferenciação, a série temporal não apresenta autocorrelações significativas em seus lags. Esse é um bom indicativo de que a diferenciação foi eficaz em remover padrões e tendências da série, tornando-a estacionária e, assim, mais adequada para modelagem ARIMA.</a:t>
            </a:r>
          </a:p>
          <a:p>
            <a:pPr marL="285750" indent="-285750">
              <a:lnSpc>
                <a:spcPct val="100000"/>
              </a:lnSpc>
              <a:buFont typeface="Wingdings" panose="05000000000000000000" pitchFamily="2" charset="2"/>
              <a:buChar char="Ø"/>
            </a:pPr>
            <a:r>
              <a:rPr lang="pt-BR" sz="1400" dirty="0"/>
              <a:t>A cone azul é a largura banda de confiança</a:t>
            </a:r>
          </a:p>
          <a:p>
            <a:pPr marL="285750" indent="-285750">
              <a:lnSpc>
                <a:spcPct val="100000"/>
              </a:lnSpc>
              <a:buFont typeface="Wingdings" panose="05000000000000000000" pitchFamily="2" charset="2"/>
              <a:buChar char="Ø"/>
            </a:pPr>
            <a:r>
              <a:rPr lang="pt-BR" sz="1400" dirty="0"/>
              <a:t> A correlação parcial, tem a negativa</a:t>
            </a:r>
          </a:p>
          <a:p>
            <a:endParaRPr lang="pt-BR" sz="1400" dirty="0"/>
          </a:p>
        </p:txBody>
      </p:sp>
    </p:spTree>
    <p:extLst>
      <p:ext uri="{BB962C8B-B14F-4D97-AF65-F5344CB8AC3E}">
        <p14:creationId xmlns:p14="http://schemas.microsoft.com/office/powerpoint/2010/main" val="3783082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a:extLst>
              <a:ext uri="{FF2B5EF4-FFF2-40B4-BE49-F238E27FC236}">
                <a16:creationId xmlns:a16="http://schemas.microsoft.com/office/drawing/2014/main" id="{5C8CC8D3-DDA9-A898-3315-BC06ACED89B5}"/>
              </a:ext>
            </a:extLst>
          </p:cNvPr>
          <p:cNvSpPr>
            <a:spLocks noGrp="1"/>
          </p:cNvSpPr>
          <p:nvPr>
            <p:ph type="sldNum" sz="quarter" idx="11"/>
          </p:nvPr>
        </p:nvSpPr>
        <p:spPr/>
        <p:txBody>
          <a:bodyPr/>
          <a:lstStyle/>
          <a:p>
            <a:pPr rtl="0"/>
            <a:fld id="{09A01C0A-2BB6-49E7-91A3-DCB9F9F59583}" type="slidenum">
              <a:rPr lang="pt-BR" noProof="0" smtClean="0"/>
              <a:pPr rtl="0"/>
              <a:t>21</a:t>
            </a:fld>
            <a:endParaRPr lang="pt-BR" noProof="0"/>
          </a:p>
        </p:txBody>
      </p:sp>
      <p:pic>
        <p:nvPicPr>
          <p:cNvPr id="6" name="Imagem 5" descr="Gráfico de linhas&#10;&#10;Descrição gerada automaticamente com confiança baixa">
            <a:extLst>
              <a:ext uri="{FF2B5EF4-FFF2-40B4-BE49-F238E27FC236}">
                <a16:creationId xmlns:a16="http://schemas.microsoft.com/office/drawing/2014/main" id="{736B38F6-4A32-4619-60E5-0D059E312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000" y="1709948"/>
            <a:ext cx="7200000" cy="4090113"/>
          </a:xfrm>
          <a:prstGeom prst="rect">
            <a:avLst/>
          </a:prstGeom>
          <a:ln>
            <a:solidFill>
              <a:schemeClr val="tx1"/>
            </a:solidFill>
          </a:ln>
        </p:spPr>
      </p:pic>
      <p:pic>
        <p:nvPicPr>
          <p:cNvPr id="7" name="Imagem 6">
            <a:extLst>
              <a:ext uri="{FF2B5EF4-FFF2-40B4-BE49-F238E27FC236}">
                <a16:creationId xmlns:a16="http://schemas.microsoft.com/office/drawing/2014/main" id="{DCB06482-5E73-7318-3842-0B7299978B5C}"/>
              </a:ext>
            </a:extLst>
          </p:cNvPr>
          <p:cNvPicPr>
            <a:picLocks noChangeAspect="1"/>
          </p:cNvPicPr>
          <p:nvPr/>
        </p:nvPicPr>
        <p:blipFill rotWithShape="1">
          <a:blip r:embed="rId3"/>
          <a:srcRect l="494" r="2750"/>
          <a:stretch/>
        </p:blipFill>
        <p:spPr>
          <a:xfrm>
            <a:off x="2291301" y="5937284"/>
            <a:ext cx="7609399" cy="823031"/>
          </a:xfrm>
          <a:prstGeom prst="rect">
            <a:avLst/>
          </a:prstGeom>
        </p:spPr>
      </p:pic>
      <p:sp>
        <p:nvSpPr>
          <p:cNvPr id="8" name="Footer Placeholder 3">
            <a:extLst>
              <a:ext uri="{FF2B5EF4-FFF2-40B4-BE49-F238E27FC236}">
                <a16:creationId xmlns:a16="http://schemas.microsoft.com/office/drawing/2014/main" id="{C611286D-B4FE-2F3D-4876-FEFB2DCE9E52}"/>
              </a:ext>
            </a:extLst>
          </p:cNvPr>
          <p:cNvSpPr>
            <a:spLocks noGrp="1"/>
          </p:cNvSpPr>
          <p:nvPr>
            <p:ph type="ftr" sz="quarter" idx="10"/>
          </p:nvPr>
        </p:nvSpPr>
        <p:spPr>
          <a:xfrm rot="16200000">
            <a:off x="8854442" y="2953511"/>
            <a:ext cx="6291068" cy="384048"/>
          </a:xfrm>
        </p:spPr>
        <p:txBody>
          <a:bodyPr/>
          <a:lstStyle/>
          <a:p>
            <a:r>
              <a:rPr lang="en-US" sz="1200" b="1" cap="all" dirty="0">
                <a:solidFill>
                  <a:srgbClr val="FFFFFF"/>
                </a:solidFill>
              </a:rPr>
              <a:t>MACHINE LEARNING AND TIME SERIES</a:t>
            </a:r>
          </a:p>
        </p:txBody>
      </p:sp>
      <p:sp>
        <p:nvSpPr>
          <p:cNvPr id="9" name="Title 1">
            <a:extLst>
              <a:ext uri="{FF2B5EF4-FFF2-40B4-BE49-F238E27FC236}">
                <a16:creationId xmlns:a16="http://schemas.microsoft.com/office/drawing/2014/main" id="{67F4BCEA-B14A-62CE-9401-E4274DBBBF86}"/>
              </a:ext>
            </a:extLst>
          </p:cNvPr>
          <p:cNvSpPr>
            <a:spLocks noGrp="1"/>
          </p:cNvSpPr>
          <p:nvPr>
            <p:ph type="title"/>
          </p:nvPr>
        </p:nvSpPr>
        <p:spPr>
          <a:xfrm>
            <a:off x="1034684" y="97685"/>
            <a:ext cx="10122632" cy="652054"/>
          </a:xfrm>
        </p:spPr>
        <p:txBody>
          <a:bodyPr/>
          <a:lstStyle/>
          <a:p>
            <a:r>
              <a:rPr lang="pt-BR" sz="3200" dirty="0">
                <a:solidFill>
                  <a:srgbClr val="FF0066"/>
                </a:solidFill>
              </a:rPr>
              <a:t>_ modelagem</a:t>
            </a:r>
          </a:p>
        </p:txBody>
      </p:sp>
      <p:sp>
        <p:nvSpPr>
          <p:cNvPr id="10" name="Content Placeholder 2">
            <a:extLst>
              <a:ext uri="{FF2B5EF4-FFF2-40B4-BE49-F238E27FC236}">
                <a16:creationId xmlns:a16="http://schemas.microsoft.com/office/drawing/2014/main" id="{ACCA5A4D-7EBC-CC8E-C3FF-97FF90ADC573}"/>
              </a:ext>
            </a:extLst>
          </p:cNvPr>
          <p:cNvSpPr txBox="1">
            <a:spLocks/>
          </p:cNvSpPr>
          <p:nvPr/>
        </p:nvSpPr>
        <p:spPr>
          <a:xfrm>
            <a:off x="294493" y="749738"/>
            <a:ext cx="11131531" cy="1564091"/>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sz="1400" dirty="0"/>
              <a:t>RSS é uma medida que representa a quantidade de variação não explicada pelo modelo.</a:t>
            </a:r>
          </a:p>
          <a:p>
            <a:pPr>
              <a:lnSpc>
                <a:spcPct val="100000"/>
              </a:lnSpc>
            </a:pPr>
            <a:r>
              <a:rPr lang="pt-BR" sz="1400" dirty="0"/>
              <a:t>Em termos simples, o RSS é calculado como a soma dos quadrados das diferenças entre os valores reais e os valores previstos pelo modelo. Quanto menor o valor do RSS, melhor o modelo está em se ajustar aos dados.</a:t>
            </a:r>
          </a:p>
          <a:p>
            <a:pPr marL="285750" indent="-285750">
              <a:lnSpc>
                <a:spcPct val="100000"/>
              </a:lnSpc>
              <a:buFont typeface="Wingdings" panose="05000000000000000000" pitchFamily="2" charset="2"/>
              <a:buChar char="Ø"/>
            </a:pPr>
            <a:endParaRPr lang="pt-BR" sz="1400" dirty="0"/>
          </a:p>
          <a:p>
            <a:endParaRPr lang="pt-BR" sz="1400" dirty="0"/>
          </a:p>
        </p:txBody>
      </p:sp>
    </p:spTree>
    <p:extLst>
      <p:ext uri="{BB962C8B-B14F-4D97-AF65-F5344CB8AC3E}">
        <p14:creationId xmlns:p14="http://schemas.microsoft.com/office/powerpoint/2010/main" val="330604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9844-1FE3-FFFA-6EB6-BA6D9E424F4F}"/>
              </a:ext>
            </a:extLst>
          </p:cNvPr>
          <p:cNvSpPr>
            <a:spLocks noGrp="1"/>
          </p:cNvSpPr>
          <p:nvPr>
            <p:ph type="title"/>
          </p:nvPr>
        </p:nvSpPr>
        <p:spPr>
          <a:xfrm>
            <a:off x="5413445" y="2043946"/>
            <a:ext cx="6034216" cy="1439604"/>
          </a:xfrm>
        </p:spPr>
        <p:txBody>
          <a:bodyPr/>
          <a:lstStyle/>
          <a:p>
            <a:r>
              <a:rPr lang="pt-BR" dirty="0">
                <a:solidFill>
                  <a:srgbClr val="FF0066"/>
                </a:solidFill>
              </a:rPr>
              <a:t>prophet</a:t>
            </a:r>
          </a:p>
        </p:txBody>
      </p:sp>
      <p:sp>
        <p:nvSpPr>
          <p:cNvPr id="3" name="Subtitle 2">
            <a:extLst>
              <a:ext uri="{FF2B5EF4-FFF2-40B4-BE49-F238E27FC236}">
                <a16:creationId xmlns:a16="http://schemas.microsoft.com/office/drawing/2014/main" id="{A82A58C0-6F56-F4AB-07E8-F8910B246390}"/>
              </a:ext>
            </a:extLst>
          </p:cNvPr>
          <p:cNvSpPr>
            <a:spLocks noGrp="1"/>
          </p:cNvSpPr>
          <p:nvPr>
            <p:ph type="subTitle" idx="1"/>
          </p:nvPr>
        </p:nvSpPr>
        <p:spPr>
          <a:xfrm>
            <a:off x="5801365" y="3483550"/>
            <a:ext cx="3514102" cy="2691219"/>
          </a:xfrm>
        </p:spPr>
        <p:txBody>
          <a:bodyPr/>
          <a:lstStyle/>
          <a:p>
            <a:r>
              <a:rPr lang="pt-BR" b="1" dirty="0"/>
              <a:t>Cross Validation</a:t>
            </a:r>
          </a:p>
          <a:p>
            <a:r>
              <a:rPr lang="pt-BR" b="1" dirty="0"/>
              <a:t>Algoritimo LSTM (Long Short-Term Memory)</a:t>
            </a:r>
          </a:p>
          <a:p>
            <a:r>
              <a:rPr lang="pt-BR" b="1" dirty="0"/>
              <a:t>Validando com suavização da série temporal</a:t>
            </a:r>
          </a:p>
          <a:p>
            <a:endParaRPr lang="pt-BR" b="1" dirty="0"/>
          </a:p>
          <a:p>
            <a:endParaRPr lang="pt-BR" b="1" dirty="0"/>
          </a:p>
        </p:txBody>
      </p:sp>
      <p:sp>
        <p:nvSpPr>
          <p:cNvPr id="4" name="Footer Placeholder 3">
            <a:extLst>
              <a:ext uri="{FF2B5EF4-FFF2-40B4-BE49-F238E27FC236}">
                <a16:creationId xmlns:a16="http://schemas.microsoft.com/office/drawing/2014/main" id="{33A3DA16-8F0E-3D55-DE5A-9C8547CD43BD}"/>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6BDA8DBC-B2BC-BBD6-0237-9B2170B9986E}"/>
              </a:ext>
            </a:extLst>
          </p:cNvPr>
          <p:cNvSpPr>
            <a:spLocks noGrp="1"/>
          </p:cNvSpPr>
          <p:nvPr>
            <p:ph type="sldNum" sz="quarter" idx="11"/>
          </p:nvPr>
        </p:nvSpPr>
        <p:spPr/>
        <p:txBody>
          <a:bodyPr/>
          <a:lstStyle/>
          <a:p>
            <a:pPr rtl="0"/>
            <a:fld id="{09A01C0A-2BB6-49E7-91A3-DCB9F9F59583}" type="slidenum">
              <a:rPr lang="pt-BR" noProof="0" smtClean="0"/>
              <a:pPr rtl="0"/>
              <a:t>22</a:t>
            </a:fld>
            <a:endParaRPr lang="pt-BR" noProof="0"/>
          </a:p>
        </p:txBody>
      </p:sp>
      <p:sp>
        <p:nvSpPr>
          <p:cNvPr id="6" name="Google Shape;288;p48">
            <a:extLst>
              <a:ext uri="{FF2B5EF4-FFF2-40B4-BE49-F238E27FC236}">
                <a16:creationId xmlns:a16="http://schemas.microsoft.com/office/drawing/2014/main" id="{1208D47B-475F-C7DA-71FB-9476AF89E7A9}"/>
              </a:ext>
            </a:extLst>
          </p:cNvPr>
          <p:cNvSpPr txBox="1"/>
          <p:nvPr/>
        </p:nvSpPr>
        <p:spPr>
          <a:xfrm>
            <a:off x="9315467" y="3929358"/>
            <a:ext cx="1046400" cy="800205"/>
          </a:xfrm>
          <a:prstGeom prst="rect">
            <a:avLst/>
          </a:prstGeom>
          <a:noFill/>
          <a:ln>
            <a:noFill/>
          </a:ln>
        </p:spPr>
        <p:txBody>
          <a:bodyPr spcFirstLastPara="1" wrap="square" lIns="91433" tIns="91433" rIns="91433" bIns="91433" anchor="t" anchorCtr="0">
            <a:spAutoFit/>
          </a:bodyPr>
          <a:lstStyle/>
          <a:p>
            <a:pPr algn="ctr">
              <a:buClr>
                <a:srgbClr val="000000"/>
              </a:buClr>
              <a:buSzPts val="3900"/>
            </a:pPr>
            <a:r>
              <a:rPr lang="pt-BR" sz="4000" dirty="0">
                <a:solidFill>
                  <a:srgbClr val="000000"/>
                </a:solidFill>
                <a:latin typeface="Roboto Black"/>
                <a:ea typeface="Roboto Black"/>
                <a:cs typeface="Roboto Black"/>
                <a:sym typeface="Roboto Black"/>
              </a:rPr>
              <a:t>04</a:t>
            </a:r>
            <a:endParaRPr sz="4000" dirty="0">
              <a:solidFill>
                <a:srgbClr val="000000"/>
              </a:solidFill>
              <a:latin typeface="Roboto Black"/>
              <a:ea typeface="Roboto Black"/>
              <a:cs typeface="Roboto Black"/>
              <a:sym typeface="Roboto Black"/>
            </a:endParaRPr>
          </a:p>
        </p:txBody>
      </p:sp>
    </p:spTree>
    <p:extLst>
      <p:ext uri="{BB962C8B-B14F-4D97-AF65-F5344CB8AC3E}">
        <p14:creationId xmlns:p14="http://schemas.microsoft.com/office/powerpoint/2010/main" val="63278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prophet</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23</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851515"/>
            <a:ext cx="10126362" cy="773056"/>
          </a:xfrm>
        </p:spPr>
        <p:txBody>
          <a:bodyPr/>
          <a:lstStyle/>
          <a:p>
            <a:pPr>
              <a:lnSpc>
                <a:spcPct val="100000"/>
              </a:lnSpc>
            </a:pPr>
            <a:r>
              <a:rPr lang="pt-BR" sz="1400" dirty="0" err="1"/>
              <a:t>Prophet</a:t>
            </a:r>
            <a:r>
              <a:rPr lang="pt-BR" sz="1400" dirty="0"/>
              <a:t> é uma biblioteca de código aberto desenvolvida pelo Facebook para previsão de séries temporais.</a:t>
            </a:r>
          </a:p>
          <a:p>
            <a:pPr>
              <a:lnSpc>
                <a:spcPct val="100000"/>
              </a:lnSpc>
            </a:pPr>
            <a:endParaRPr lang="pt-BR" sz="1400" dirty="0"/>
          </a:p>
          <a:p>
            <a:pPr>
              <a:lnSpc>
                <a:spcPct val="100000"/>
              </a:lnSpc>
            </a:pPr>
            <a:r>
              <a:rPr lang="pt-BR" sz="1400" dirty="0"/>
              <a:t>Divisão dos itens para treinamento:</a:t>
            </a:r>
          </a:p>
          <a:p>
            <a:endParaRPr lang="pt-BR" sz="1400" dirty="0"/>
          </a:p>
        </p:txBody>
      </p:sp>
      <p:pic>
        <p:nvPicPr>
          <p:cNvPr id="6" name="Imagem 3">
            <a:extLst>
              <a:ext uri="{FF2B5EF4-FFF2-40B4-BE49-F238E27FC236}">
                <a16:creationId xmlns:a16="http://schemas.microsoft.com/office/drawing/2014/main" id="{37BD6ABB-5607-5623-DCF6-3E50ADDC5FA9}"/>
              </a:ext>
            </a:extLst>
          </p:cNvPr>
          <p:cNvPicPr>
            <a:picLocks noChangeAspect="1"/>
          </p:cNvPicPr>
          <p:nvPr/>
        </p:nvPicPr>
        <p:blipFill rotWithShape="1">
          <a:blip r:embed="rId2"/>
          <a:srcRect t="7274" r="36497" b="3893"/>
          <a:stretch/>
        </p:blipFill>
        <p:spPr>
          <a:xfrm>
            <a:off x="6692495" y="1510271"/>
            <a:ext cx="3062906" cy="1930179"/>
          </a:xfrm>
          <a:prstGeom prst="rect">
            <a:avLst/>
          </a:prstGeom>
        </p:spPr>
      </p:pic>
      <p:pic>
        <p:nvPicPr>
          <p:cNvPr id="8" name="Imagem 5">
            <a:extLst>
              <a:ext uri="{FF2B5EF4-FFF2-40B4-BE49-F238E27FC236}">
                <a16:creationId xmlns:a16="http://schemas.microsoft.com/office/drawing/2014/main" id="{856E8125-D765-FD35-4782-EE623A04B9EE}"/>
              </a:ext>
            </a:extLst>
          </p:cNvPr>
          <p:cNvPicPr>
            <a:picLocks noChangeAspect="1"/>
          </p:cNvPicPr>
          <p:nvPr/>
        </p:nvPicPr>
        <p:blipFill rotWithShape="1">
          <a:blip r:embed="rId3"/>
          <a:srcRect l="-1" r="57266"/>
          <a:stretch/>
        </p:blipFill>
        <p:spPr>
          <a:xfrm>
            <a:off x="639394" y="1790425"/>
            <a:ext cx="3217555" cy="548688"/>
          </a:xfrm>
          <a:prstGeom prst="rect">
            <a:avLst/>
          </a:prstGeom>
        </p:spPr>
      </p:pic>
      <p:pic>
        <p:nvPicPr>
          <p:cNvPr id="10" name="Imagem 7" descr="Gráfico, Gráfico de linhas&#10;&#10;Descrição gerada automaticamente">
            <a:extLst>
              <a:ext uri="{FF2B5EF4-FFF2-40B4-BE49-F238E27FC236}">
                <a16:creationId xmlns:a16="http://schemas.microsoft.com/office/drawing/2014/main" id="{791234A2-55E5-1D73-327B-16C587B18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0" y="3602344"/>
            <a:ext cx="10800000" cy="3202011"/>
          </a:xfrm>
          <a:prstGeom prst="rect">
            <a:avLst/>
          </a:prstGeom>
          <a:ln>
            <a:solidFill>
              <a:schemeClr val="tx1"/>
            </a:solidFill>
          </a:ln>
        </p:spPr>
      </p:pic>
      <p:sp>
        <p:nvSpPr>
          <p:cNvPr id="9" name="CaixaDeTexto 8">
            <a:extLst>
              <a:ext uri="{FF2B5EF4-FFF2-40B4-BE49-F238E27FC236}">
                <a16:creationId xmlns:a16="http://schemas.microsoft.com/office/drawing/2014/main" id="{79109CEB-D99A-6C68-87AD-EE4DD58FC777}"/>
              </a:ext>
            </a:extLst>
          </p:cNvPr>
          <p:cNvSpPr txBox="1"/>
          <p:nvPr/>
        </p:nvSpPr>
        <p:spPr>
          <a:xfrm>
            <a:off x="6692495" y="1202494"/>
            <a:ext cx="4232597" cy="307777"/>
          </a:xfrm>
          <a:prstGeom prst="rect">
            <a:avLst/>
          </a:prstGeom>
          <a:noFill/>
        </p:spPr>
        <p:txBody>
          <a:bodyPr wrap="square">
            <a:spAutoFit/>
          </a:bodyPr>
          <a:lstStyle/>
          <a:p>
            <a:r>
              <a:rPr lang="pt-BR" sz="1400" dirty="0"/>
              <a:t>Intervalo de datas desejado - </a:t>
            </a:r>
            <a:r>
              <a:rPr lang="pt-BR" sz="1400" dirty="0" err="1"/>
              <a:t>format</a:t>
            </a:r>
            <a:r>
              <a:rPr lang="pt-BR" sz="1400" dirty="0"/>
              <a:t> '%Y-%m-%d'</a:t>
            </a:r>
          </a:p>
        </p:txBody>
      </p:sp>
    </p:spTree>
    <p:extLst>
      <p:ext uri="{BB962C8B-B14F-4D97-AF65-F5344CB8AC3E}">
        <p14:creationId xmlns:p14="http://schemas.microsoft.com/office/powerpoint/2010/main" val="829537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prophet</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24</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3" y="851515"/>
            <a:ext cx="10412919" cy="773056"/>
          </a:xfrm>
        </p:spPr>
        <p:txBody>
          <a:bodyPr/>
          <a:lstStyle/>
          <a:p>
            <a:pPr>
              <a:lnSpc>
                <a:spcPct val="100000"/>
              </a:lnSpc>
            </a:pPr>
            <a:r>
              <a:rPr lang="pt-BR" sz="1400" dirty="0"/>
              <a:t>Decomposição automática em uma série temporal em seus componentes. Isso inclui a tendência geral, a sazonalidade anual.</a:t>
            </a:r>
          </a:p>
          <a:p>
            <a:pPr>
              <a:lnSpc>
                <a:spcPct val="100000"/>
              </a:lnSpc>
            </a:pPr>
            <a:r>
              <a:rPr lang="pt-BR" sz="1400" dirty="0"/>
              <a:t> Separação para utilizar dados à partir de 2021</a:t>
            </a:r>
          </a:p>
          <a:p>
            <a:endParaRPr lang="pt-BR" sz="1400" dirty="0"/>
          </a:p>
        </p:txBody>
      </p:sp>
      <p:pic>
        <p:nvPicPr>
          <p:cNvPr id="7" name="Imagem 3" descr="Gráfico&#10;&#10;Descrição gerada automaticamente">
            <a:extLst>
              <a:ext uri="{FF2B5EF4-FFF2-40B4-BE49-F238E27FC236}">
                <a16:creationId xmlns:a16="http://schemas.microsoft.com/office/drawing/2014/main" id="{640BDEFA-FC69-B435-F85C-9DD3FA123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74" y="1528694"/>
            <a:ext cx="7332936" cy="5161611"/>
          </a:xfrm>
          <a:prstGeom prst="rect">
            <a:avLst/>
          </a:prstGeom>
          <a:ln>
            <a:solidFill>
              <a:schemeClr val="tx1"/>
            </a:solidFill>
          </a:ln>
        </p:spPr>
      </p:pic>
      <p:pic>
        <p:nvPicPr>
          <p:cNvPr id="11" name="Imagem 5">
            <a:extLst>
              <a:ext uri="{FF2B5EF4-FFF2-40B4-BE49-F238E27FC236}">
                <a16:creationId xmlns:a16="http://schemas.microsoft.com/office/drawing/2014/main" id="{D8CA4C45-718F-53DA-690C-FBB6F25D6CE1}"/>
              </a:ext>
            </a:extLst>
          </p:cNvPr>
          <p:cNvPicPr>
            <a:picLocks noChangeAspect="1"/>
          </p:cNvPicPr>
          <p:nvPr/>
        </p:nvPicPr>
        <p:blipFill rotWithShape="1">
          <a:blip r:embed="rId3"/>
          <a:srcRect r="68080" b="74326"/>
          <a:stretch/>
        </p:blipFill>
        <p:spPr>
          <a:xfrm>
            <a:off x="7766156" y="1528694"/>
            <a:ext cx="2511160" cy="395305"/>
          </a:xfrm>
          <a:prstGeom prst="rect">
            <a:avLst/>
          </a:prstGeom>
        </p:spPr>
      </p:pic>
      <p:sp>
        <p:nvSpPr>
          <p:cNvPr id="12" name="Content Placeholder 2">
            <a:extLst>
              <a:ext uri="{FF2B5EF4-FFF2-40B4-BE49-F238E27FC236}">
                <a16:creationId xmlns:a16="http://schemas.microsoft.com/office/drawing/2014/main" id="{18F8791A-CA8E-0650-B388-B711DB72D11F}"/>
              </a:ext>
            </a:extLst>
          </p:cNvPr>
          <p:cNvSpPr txBox="1">
            <a:spLocks/>
          </p:cNvSpPr>
          <p:nvPr/>
        </p:nvSpPr>
        <p:spPr>
          <a:xfrm>
            <a:off x="7766156" y="2135919"/>
            <a:ext cx="3786450" cy="1250143"/>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sz="1400" dirty="0"/>
              <a:t>MAPE 1,97% = Quando calculado à partir de 2021;</a:t>
            </a:r>
          </a:p>
          <a:p>
            <a:pPr>
              <a:lnSpc>
                <a:spcPct val="100000"/>
              </a:lnSpc>
            </a:pPr>
            <a:endParaRPr lang="pt-BR" sz="1400" dirty="0"/>
          </a:p>
          <a:p>
            <a:pPr>
              <a:lnSpc>
                <a:spcPct val="100000"/>
              </a:lnSpc>
            </a:pPr>
            <a:endParaRPr lang="pt-BR" sz="1400" dirty="0"/>
          </a:p>
          <a:p>
            <a:pPr>
              <a:lnSpc>
                <a:spcPct val="100000"/>
              </a:lnSpc>
            </a:pPr>
            <a:r>
              <a:rPr lang="pt-BR" sz="1400" dirty="0"/>
              <a:t>Curiosidade:</a:t>
            </a:r>
          </a:p>
          <a:p>
            <a:pPr>
              <a:lnSpc>
                <a:spcPct val="100000"/>
              </a:lnSpc>
            </a:pPr>
            <a:r>
              <a:rPr lang="pt-BR" sz="1400" dirty="0"/>
              <a:t>MAPE 21,69% = Quando calculado com toda a base de dados desde 1993.</a:t>
            </a:r>
          </a:p>
          <a:p>
            <a:endParaRPr lang="pt-BR" sz="1400" dirty="0"/>
          </a:p>
        </p:txBody>
      </p:sp>
    </p:spTree>
    <p:extLst>
      <p:ext uri="{BB962C8B-B14F-4D97-AF65-F5344CB8AC3E}">
        <p14:creationId xmlns:p14="http://schemas.microsoft.com/office/powerpoint/2010/main" val="849576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a:extLst>
              <a:ext uri="{FF2B5EF4-FFF2-40B4-BE49-F238E27FC236}">
                <a16:creationId xmlns:a16="http://schemas.microsoft.com/office/drawing/2014/main" id="{661B4428-4251-F859-80D6-7DF6BC64B2BE}"/>
              </a:ext>
            </a:extLst>
          </p:cNvPr>
          <p:cNvSpPr>
            <a:spLocks noGrp="1"/>
          </p:cNvSpPr>
          <p:nvPr>
            <p:ph type="ftr" sz="quarter" idx="10"/>
          </p:nvPr>
        </p:nvSpPr>
        <p:spPr/>
        <p:txBody>
          <a:bodyPr/>
          <a:lstStyle/>
          <a:p>
            <a:pPr rtl="0"/>
            <a:r>
              <a:rPr lang="pt-BR" noProof="0"/>
              <a:t>Título da Apresentação</a:t>
            </a:r>
          </a:p>
        </p:txBody>
      </p:sp>
      <p:sp>
        <p:nvSpPr>
          <p:cNvPr id="5" name="Espaço Reservado para Número de Slide 4">
            <a:extLst>
              <a:ext uri="{FF2B5EF4-FFF2-40B4-BE49-F238E27FC236}">
                <a16:creationId xmlns:a16="http://schemas.microsoft.com/office/drawing/2014/main" id="{4AE6A03E-98AD-AB13-9E19-728D8093F887}"/>
              </a:ext>
            </a:extLst>
          </p:cNvPr>
          <p:cNvSpPr>
            <a:spLocks noGrp="1"/>
          </p:cNvSpPr>
          <p:nvPr>
            <p:ph type="sldNum" sz="quarter" idx="11"/>
          </p:nvPr>
        </p:nvSpPr>
        <p:spPr/>
        <p:txBody>
          <a:bodyPr/>
          <a:lstStyle/>
          <a:p>
            <a:pPr rtl="0"/>
            <a:fld id="{09A01C0A-2BB6-49E7-91A3-DCB9F9F59583}" type="slidenum">
              <a:rPr lang="pt-BR" noProof="0" smtClean="0"/>
              <a:pPr rtl="0"/>
              <a:t>25</a:t>
            </a:fld>
            <a:endParaRPr lang="pt-BR" noProof="0"/>
          </a:p>
        </p:txBody>
      </p:sp>
      <p:pic>
        <p:nvPicPr>
          <p:cNvPr id="7" name="Imagem 6">
            <a:extLst>
              <a:ext uri="{FF2B5EF4-FFF2-40B4-BE49-F238E27FC236}">
                <a16:creationId xmlns:a16="http://schemas.microsoft.com/office/drawing/2014/main" id="{7E889393-CC51-2C55-8A8F-C9929A37A955}"/>
              </a:ext>
            </a:extLst>
          </p:cNvPr>
          <p:cNvPicPr>
            <a:picLocks noChangeAspect="1"/>
          </p:cNvPicPr>
          <p:nvPr/>
        </p:nvPicPr>
        <p:blipFill rotWithShape="1">
          <a:blip r:embed="rId2"/>
          <a:srcRect t="3131" b="1"/>
          <a:stretch/>
        </p:blipFill>
        <p:spPr>
          <a:xfrm>
            <a:off x="872215" y="3156667"/>
            <a:ext cx="6332769" cy="1897179"/>
          </a:xfrm>
          <a:prstGeom prst="rect">
            <a:avLst/>
          </a:prstGeom>
        </p:spPr>
      </p:pic>
      <p:sp>
        <p:nvSpPr>
          <p:cNvPr id="9" name="CaixaDeTexto 8">
            <a:extLst>
              <a:ext uri="{FF2B5EF4-FFF2-40B4-BE49-F238E27FC236}">
                <a16:creationId xmlns:a16="http://schemas.microsoft.com/office/drawing/2014/main" id="{C2FA1178-3899-A40C-F740-174DCAD20453}"/>
              </a:ext>
            </a:extLst>
          </p:cNvPr>
          <p:cNvSpPr txBox="1"/>
          <p:nvPr/>
        </p:nvSpPr>
        <p:spPr>
          <a:xfrm>
            <a:off x="617219" y="5309806"/>
            <a:ext cx="9798435" cy="307777"/>
          </a:xfrm>
          <a:prstGeom prst="rect">
            <a:avLst/>
          </a:prstGeom>
          <a:noFill/>
        </p:spPr>
        <p:txBody>
          <a:bodyPr wrap="square">
            <a:spAutoFit/>
          </a:bodyPr>
          <a:lstStyle/>
          <a:p>
            <a:r>
              <a:rPr lang="pt-BR" sz="1400" dirty="0"/>
              <a:t>O RMSE fornece uma métrica de erro na mesma unidade que a variável alvo (nesse caso, o preço de fechamento).</a:t>
            </a:r>
          </a:p>
        </p:txBody>
      </p:sp>
      <p:pic>
        <p:nvPicPr>
          <p:cNvPr id="12" name="Imagem 11">
            <a:extLst>
              <a:ext uri="{FF2B5EF4-FFF2-40B4-BE49-F238E27FC236}">
                <a16:creationId xmlns:a16="http://schemas.microsoft.com/office/drawing/2014/main" id="{BEE5BECF-CD34-F634-5DB5-CD38D736D0FA}"/>
              </a:ext>
            </a:extLst>
          </p:cNvPr>
          <p:cNvPicPr>
            <a:picLocks noChangeAspect="1"/>
          </p:cNvPicPr>
          <p:nvPr/>
        </p:nvPicPr>
        <p:blipFill rotWithShape="1">
          <a:blip r:embed="rId3"/>
          <a:srcRect t="9883"/>
          <a:stretch/>
        </p:blipFill>
        <p:spPr>
          <a:xfrm>
            <a:off x="872215" y="1630694"/>
            <a:ext cx="4442845" cy="1208684"/>
          </a:xfrm>
          <a:prstGeom prst="rect">
            <a:avLst/>
          </a:prstGeom>
        </p:spPr>
      </p:pic>
      <p:sp>
        <p:nvSpPr>
          <p:cNvPr id="14" name="CaixaDeTexto 13">
            <a:extLst>
              <a:ext uri="{FF2B5EF4-FFF2-40B4-BE49-F238E27FC236}">
                <a16:creationId xmlns:a16="http://schemas.microsoft.com/office/drawing/2014/main" id="{324E396B-24AF-2DBE-C2D9-1B35D8A1638A}"/>
              </a:ext>
            </a:extLst>
          </p:cNvPr>
          <p:cNvSpPr txBox="1"/>
          <p:nvPr/>
        </p:nvSpPr>
        <p:spPr>
          <a:xfrm>
            <a:off x="617219" y="851515"/>
            <a:ext cx="9496839" cy="523220"/>
          </a:xfrm>
          <a:prstGeom prst="rect">
            <a:avLst/>
          </a:prstGeom>
          <a:noFill/>
        </p:spPr>
        <p:txBody>
          <a:bodyPr wrap="square">
            <a:spAutoFit/>
          </a:bodyPr>
          <a:lstStyle>
            <a:defPPr rtl="0">
              <a:defRPr lang="pt-BR"/>
            </a:defPPr>
            <a:lvl1pPr>
              <a:defRPr sz="1400"/>
            </a:lvl1pPr>
          </a:lstStyle>
          <a:p>
            <a:r>
              <a:rPr lang="pt-BR" dirty="0"/>
              <a:t>LSTM (</a:t>
            </a:r>
            <a:r>
              <a:rPr lang="pt-BR" dirty="0" err="1"/>
              <a:t>Long</a:t>
            </a:r>
            <a:r>
              <a:rPr lang="pt-BR" dirty="0"/>
              <a:t> Short-</a:t>
            </a:r>
            <a:r>
              <a:rPr lang="pt-BR" dirty="0" err="1"/>
              <a:t>Term</a:t>
            </a:r>
            <a:r>
              <a:rPr lang="pt-BR" dirty="0"/>
              <a:t> </a:t>
            </a:r>
            <a:r>
              <a:rPr lang="pt-BR" dirty="0" err="1"/>
              <a:t>Memory</a:t>
            </a:r>
            <a:r>
              <a:rPr lang="pt-BR" dirty="0"/>
              <a:t>) é um tipo de rede neural recorrente (RNN) especializada em lidar com sequências de dados e é conhecida por lidar de forma eficaz com problemas de dependência de longo prazo. </a:t>
            </a:r>
          </a:p>
        </p:txBody>
      </p:sp>
      <p:sp>
        <p:nvSpPr>
          <p:cNvPr id="15" name="Title 1">
            <a:extLst>
              <a:ext uri="{FF2B5EF4-FFF2-40B4-BE49-F238E27FC236}">
                <a16:creationId xmlns:a16="http://schemas.microsoft.com/office/drawing/2014/main" id="{DDC9DE73-3DCE-CD9B-8018-6BA5A89500A2}"/>
              </a:ext>
            </a:extLst>
          </p:cNvPr>
          <p:cNvSpPr>
            <a:spLocks noGrp="1"/>
          </p:cNvSpPr>
          <p:nvPr>
            <p:ph type="title"/>
          </p:nvPr>
        </p:nvSpPr>
        <p:spPr>
          <a:xfrm>
            <a:off x="1034684" y="97685"/>
            <a:ext cx="10122632" cy="652054"/>
          </a:xfrm>
        </p:spPr>
        <p:txBody>
          <a:bodyPr/>
          <a:lstStyle/>
          <a:p>
            <a:r>
              <a:rPr lang="pt-BR" sz="3200" dirty="0">
                <a:solidFill>
                  <a:srgbClr val="FF0066"/>
                </a:solidFill>
              </a:rPr>
              <a:t>_ prophet</a:t>
            </a:r>
          </a:p>
        </p:txBody>
      </p:sp>
    </p:spTree>
    <p:extLst>
      <p:ext uri="{BB962C8B-B14F-4D97-AF65-F5344CB8AC3E}">
        <p14:creationId xmlns:p14="http://schemas.microsoft.com/office/powerpoint/2010/main" val="1263056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prophet</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26</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851515"/>
            <a:ext cx="10126362" cy="773056"/>
          </a:xfrm>
        </p:spPr>
        <p:txBody>
          <a:bodyPr/>
          <a:lstStyle/>
          <a:p>
            <a:pPr>
              <a:lnSpc>
                <a:spcPct val="100000"/>
              </a:lnSpc>
            </a:pPr>
            <a:r>
              <a:rPr lang="pt-BR" sz="1400" dirty="0"/>
              <a:t>Predição dos dados</a:t>
            </a:r>
          </a:p>
          <a:p>
            <a:endParaRPr lang="pt-BR" sz="1400" dirty="0"/>
          </a:p>
        </p:txBody>
      </p:sp>
      <p:sp>
        <p:nvSpPr>
          <p:cNvPr id="12" name="Content Placeholder 2">
            <a:extLst>
              <a:ext uri="{FF2B5EF4-FFF2-40B4-BE49-F238E27FC236}">
                <a16:creationId xmlns:a16="http://schemas.microsoft.com/office/drawing/2014/main" id="{18F8791A-CA8E-0650-B388-B711DB72D11F}"/>
              </a:ext>
            </a:extLst>
          </p:cNvPr>
          <p:cNvSpPr txBox="1">
            <a:spLocks/>
          </p:cNvSpPr>
          <p:nvPr/>
        </p:nvSpPr>
        <p:spPr>
          <a:xfrm>
            <a:off x="639393" y="5739086"/>
            <a:ext cx="10918197" cy="1250143"/>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anose="05000000000000000000" pitchFamily="2" charset="2"/>
              <a:buChar char="Ø"/>
            </a:pPr>
            <a:r>
              <a:rPr lang="pt-BR" sz="1400" dirty="0"/>
              <a:t>“Ground truth" refere-se aos dados ou informações reais e conhecidos que são usados como referência para avaliar a qualidade ou a precisão de um modelo ou sistema em análises estatísticas, de aprendizado de máquina e outras áreas.</a:t>
            </a:r>
          </a:p>
          <a:p>
            <a:pPr>
              <a:lnSpc>
                <a:spcPct val="100000"/>
              </a:lnSpc>
            </a:pPr>
            <a:r>
              <a:rPr lang="pt-BR" sz="1400" dirty="0"/>
              <a:t>.</a:t>
            </a:r>
          </a:p>
          <a:p>
            <a:endParaRPr lang="pt-BR" sz="1400" dirty="0"/>
          </a:p>
        </p:txBody>
      </p:sp>
      <p:pic>
        <p:nvPicPr>
          <p:cNvPr id="8" name="Imagem 3" descr="Interface gráfica do usuário, Gráfico&#10;&#10;Descrição gerada automaticamente">
            <a:extLst>
              <a:ext uri="{FF2B5EF4-FFF2-40B4-BE49-F238E27FC236}">
                <a16:creationId xmlns:a16="http://schemas.microsoft.com/office/drawing/2014/main" id="{80AD1C09-7C74-77C4-638B-F6C1BA36E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393" y="1422630"/>
            <a:ext cx="10800000" cy="4012739"/>
          </a:xfrm>
          <a:prstGeom prst="rect">
            <a:avLst/>
          </a:prstGeom>
          <a:ln>
            <a:solidFill>
              <a:schemeClr val="tx1"/>
            </a:solidFill>
          </a:ln>
        </p:spPr>
      </p:pic>
    </p:spTree>
    <p:extLst>
      <p:ext uri="{BB962C8B-B14F-4D97-AF65-F5344CB8AC3E}">
        <p14:creationId xmlns:p14="http://schemas.microsoft.com/office/powerpoint/2010/main" val="162177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prophet</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27</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851515"/>
            <a:ext cx="10126362" cy="773056"/>
          </a:xfrm>
        </p:spPr>
        <p:txBody>
          <a:bodyPr/>
          <a:lstStyle/>
          <a:p>
            <a:pPr>
              <a:lnSpc>
                <a:spcPct val="100000"/>
              </a:lnSpc>
            </a:pPr>
            <a:r>
              <a:rPr lang="pt-BR" sz="1400" dirty="0"/>
              <a:t>Suavizando a Série Temporal</a:t>
            </a:r>
          </a:p>
          <a:p>
            <a:pPr>
              <a:lnSpc>
                <a:spcPct val="100000"/>
              </a:lnSpc>
            </a:pPr>
            <a:r>
              <a:rPr lang="pt-BR" sz="1400" dirty="0"/>
              <a:t>Determina o quão rapidamente o impacto das observações antigas diminui à medida que você avança no tempo</a:t>
            </a:r>
          </a:p>
          <a:p>
            <a:endParaRPr lang="pt-BR" sz="1400" dirty="0"/>
          </a:p>
        </p:txBody>
      </p:sp>
      <p:pic>
        <p:nvPicPr>
          <p:cNvPr id="6" name="Imagem 2" descr="Interface gráfica do usuário, Gráfico&#10;&#10;Descrição gerada automaticamente">
            <a:extLst>
              <a:ext uri="{FF2B5EF4-FFF2-40B4-BE49-F238E27FC236}">
                <a16:creationId xmlns:a16="http://schemas.microsoft.com/office/drawing/2014/main" id="{82EDDC20-7899-B42C-29E4-F27AA5339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0" y="1795463"/>
            <a:ext cx="8466177" cy="4495606"/>
          </a:xfrm>
          <a:prstGeom prst="rect">
            <a:avLst/>
          </a:prstGeom>
          <a:ln>
            <a:solidFill>
              <a:schemeClr val="tx1"/>
            </a:solidFill>
          </a:ln>
        </p:spPr>
      </p:pic>
      <p:pic>
        <p:nvPicPr>
          <p:cNvPr id="11" name="Imagem 10">
            <a:extLst>
              <a:ext uri="{FF2B5EF4-FFF2-40B4-BE49-F238E27FC236}">
                <a16:creationId xmlns:a16="http://schemas.microsoft.com/office/drawing/2014/main" id="{56B5B568-8746-D88C-8FE8-EE4C781BBD2E}"/>
              </a:ext>
            </a:extLst>
          </p:cNvPr>
          <p:cNvPicPr>
            <a:picLocks noChangeAspect="1"/>
          </p:cNvPicPr>
          <p:nvPr/>
        </p:nvPicPr>
        <p:blipFill rotWithShape="1">
          <a:blip r:embed="rId3"/>
          <a:srcRect l="4582" r="36488"/>
          <a:stretch/>
        </p:blipFill>
        <p:spPr>
          <a:xfrm>
            <a:off x="8523115" y="1792224"/>
            <a:ext cx="3254357" cy="1636776"/>
          </a:xfrm>
          <a:prstGeom prst="rect">
            <a:avLst/>
          </a:prstGeom>
        </p:spPr>
      </p:pic>
      <p:pic>
        <p:nvPicPr>
          <p:cNvPr id="15" name="Imagem 14">
            <a:extLst>
              <a:ext uri="{FF2B5EF4-FFF2-40B4-BE49-F238E27FC236}">
                <a16:creationId xmlns:a16="http://schemas.microsoft.com/office/drawing/2014/main" id="{4C44A845-015E-D378-52A1-09E1D8E80960}"/>
              </a:ext>
            </a:extLst>
          </p:cNvPr>
          <p:cNvPicPr>
            <a:picLocks noChangeAspect="1"/>
          </p:cNvPicPr>
          <p:nvPr/>
        </p:nvPicPr>
        <p:blipFill rotWithShape="1">
          <a:blip r:embed="rId4"/>
          <a:srcRect l="8482"/>
          <a:stretch/>
        </p:blipFill>
        <p:spPr>
          <a:xfrm>
            <a:off x="8523115" y="3566376"/>
            <a:ext cx="3254357" cy="2491619"/>
          </a:xfrm>
          <a:prstGeom prst="rect">
            <a:avLst/>
          </a:prstGeom>
        </p:spPr>
      </p:pic>
    </p:spTree>
    <p:extLst>
      <p:ext uri="{BB962C8B-B14F-4D97-AF65-F5344CB8AC3E}">
        <p14:creationId xmlns:p14="http://schemas.microsoft.com/office/powerpoint/2010/main" val="2985726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prophet</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28</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851515"/>
            <a:ext cx="10126362" cy="773056"/>
          </a:xfrm>
        </p:spPr>
        <p:txBody>
          <a:bodyPr/>
          <a:lstStyle/>
          <a:p>
            <a:pPr>
              <a:lnSpc>
                <a:spcPct val="100000"/>
              </a:lnSpc>
            </a:pPr>
            <a:r>
              <a:rPr lang="pt-BR" sz="1400" dirty="0"/>
              <a:t>Predição Gerando sequências temporais para treinamento e teste em um modelo de aprendizado de máquina</a:t>
            </a:r>
          </a:p>
          <a:p>
            <a:endParaRPr lang="pt-BR" sz="1400" dirty="0"/>
          </a:p>
        </p:txBody>
      </p:sp>
      <p:pic>
        <p:nvPicPr>
          <p:cNvPr id="7" name="Imagem 2" descr="Interface gráfica do usuário, Gráfico, Gráfico de linhas&#10;&#10;Descrição gerada automaticamente">
            <a:extLst>
              <a:ext uri="{FF2B5EF4-FFF2-40B4-BE49-F238E27FC236}">
                <a16:creationId xmlns:a16="http://schemas.microsoft.com/office/drawing/2014/main" id="{606660A3-983D-3359-3900-BF8034318E1A}"/>
              </a:ext>
            </a:extLst>
          </p:cNvPr>
          <p:cNvPicPr>
            <a:picLocks noChangeAspect="1"/>
          </p:cNvPicPr>
          <p:nvPr/>
        </p:nvPicPr>
        <p:blipFill rotWithShape="1">
          <a:blip r:embed="rId2">
            <a:extLst>
              <a:ext uri="{28A0092B-C50C-407E-A947-70E740481C1C}">
                <a14:useLocalDpi xmlns:a14="http://schemas.microsoft.com/office/drawing/2010/main" val="0"/>
              </a:ext>
            </a:extLst>
          </a:blip>
          <a:srcRect t="3202" b="3202"/>
          <a:stretch/>
        </p:blipFill>
        <p:spPr>
          <a:xfrm>
            <a:off x="1768921" y="1238043"/>
            <a:ext cx="8654158" cy="5400000"/>
          </a:xfrm>
          <a:prstGeom prst="rect">
            <a:avLst/>
          </a:prstGeom>
          <a:ln>
            <a:solidFill>
              <a:schemeClr val="tx1"/>
            </a:solidFill>
          </a:ln>
        </p:spPr>
      </p:pic>
    </p:spTree>
    <p:extLst>
      <p:ext uri="{BB962C8B-B14F-4D97-AF65-F5344CB8AC3E}">
        <p14:creationId xmlns:p14="http://schemas.microsoft.com/office/powerpoint/2010/main" val="219198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9844-1FE3-FFFA-6EB6-BA6D9E424F4F}"/>
              </a:ext>
            </a:extLst>
          </p:cNvPr>
          <p:cNvSpPr>
            <a:spLocks noGrp="1"/>
          </p:cNvSpPr>
          <p:nvPr>
            <p:ph type="title"/>
          </p:nvPr>
        </p:nvSpPr>
        <p:spPr/>
        <p:txBody>
          <a:bodyPr/>
          <a:lstStyle/>
          <a:p>
            <a:r>
              <a:rPr lang="pt-BR" dirty="0">
                <a:solidFill>
                  <a:srgbClr val="FF0066"/>
                </a:solidFill>
              </a:rPr>
              <a:t>forecasting</a:t>
            </a:r>
          </a:p>
        </p:txBody>
      </p:sp>
      <p:sp>
        <p:nvSpPr>
          <p:cNvPr id="4" name="Footer Placeholder 3">
            <a:extLst>
              <a:ext uri="{FF2B5EF4-FFF2-40B4-BE49-F238E27FC236}">
                <a16:creationId xmlns:a16="http://schemas.microsoft.com/office/drawing/2014/main" id="{33A3DA16-8F0E-3D55-DE5A-9C8547CD43BD}"/>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6BDA8DBC-B2BC-BBD6-0237-9B2170B9986E}"/>
              </a:ext>
            </a:extLst>
          </p:cNvPr>
          <p:cNvSpPr>
            <a:spLocks noGrp="1"/>
          </p:cNvSpPr>
          <p:nvPr>
            <p:ph type="sldNum" sz="quarter" idx="11"/>
          </p:nvPr>
        </p:nvSpPr>
        <p:spPr/>
        <p:txBody>
          <a:bodyPr/>
          <a:lstStyle/>
          <a:p>
            <a:pPr rtl="0"/>
            <a:fld id="{09A01C0A-2BB6-49E7-91A3-DCB9F9F59583}" type="slidenum">
              <a:rPr lang="pt-BR" noProof="0" smtClean="0"/>
              <a:pPr rtl="0"/>
              <a:t>29</a:t>
            </a:fld>
            <a:endParaRPr lang="pt-BR" noProof="0"/>
          </a:p>
        </p:txBody>
      </p:sp>
      <p:sp>
        <p:nvSpPr>
          <p:cNvPr id="6" name="Google Shape;288;p48">
            <a:extLst>
              <a:ext uri="{FF2B5EF4-FFF2-40B4-BE49-F238E27FC236}">
                <a16:creationId xmlns:a16="http://schemas.microsoft.com/office/drawing/2014/main" id="{1208D47B-475F-C7DA-71FB-9476AF89E7A9}"/>
              </a:ext>
            </a:extLst>
          </p:cNvPr>
          <p:cNvSpPr txBox="1"/>
          <p:nvPr/>
        </p:nvSpPr>
        <p:spPr>
          <a:xfrm>
            <a:off x="9315467" y="3929358"/>
            <a:ext cx="1046400" cy="800205"/>
          </a:xfrm>
          <a:prstGeom prst="rect">
            <a:avLst/>
          </a:prstGeom>
          <a:noFill/>
          <a:ln>
            <a:noFill/>
          </a:ln>
        </p:spPr>
        <p:txBody>
          <a:bodyPr spcFirstLastPara="1" wrap="square" lIns="91433" tIns="91433" rIns="91433" bIns="91433" anchor="t" anchorCtr="0">
            <a:spAutoFit/>
          </a:bodyPr>
          <a:lstStyle/>
          <a:p>
            <a:pPr algn="ctr">
              <a:buClr>
                <a:srgbClr val="000000"/>
              </a:buClr>
              <a:buSzPts val="3900"/>
            </a:pPr>
            <a:r>
              <a:rPr lang="pt-BR" sz="4000" dirty="0">
                <a:solidFill>
                  <a:srgbClr val="000000"/>
                </a:solidFill>
                <a:latin typeface="Roboto Black"/>
                <a:ea typeface="Roboto Black"/>
                <a:cs typeface="Roboto Black"/>
                <a:sym typeface="Roboto Black"/>
              </a:rPr>
              <a:t>05</a:t>
            </a:r>
            <a:endParaRPr sz="4000" dirty="0">
              <a:solidFill>
                <a:srgbClr val="000000"/>
              </a:solidFill>
              <a:latin typeface="Roboto Black"/>
              <a:ea typeface="Roboto Black"/>
              <a:cs typeface="Roboto Black"/>
              <a:sym typeface="Roboto Black"/>
            </a:endParaRPr>
          </a:p>
        </p:txBody>
      </p:sp>
    </p:spTree>
    <p:extLst>
      <p:ext uri="{BB962C8B-B14F-4D97-AF65-F5344CB8AC3E}">
        <p14:creationId xmlns:p14="http://schemas.microsoft.com/office/powerpoint/2010/main" val="4113055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9844-1FE3-FFFA-6EB6-BA6D9E424F4F}"/>
              </a:ext>
            </a:extLst>
          </p:cNvPr>
          <p:cNvSpPr>
            <a:spLocks noGrp="1"/>
          </p:cNvSpPr>
          <p:nvPr>
            <p:ph type="title"/>
          </p:nvPr>
        </p:nvSpPr>
        <p:spPr/>
        <p:txBody>
          <a:bodyPr/>
          <a:lstStyle/>
          <a:p>
            <a:r>
              <a:rPr lang="pt-BR" dirty="0">
                <a:solidFill>
                  <a:srgbClr val="FF0066"/>
                </a:solidFill>
              </a:rPr>
              <a:t>Definições</a:t>
            </a:r>
          </a:p>
        </p:txBody>
      </p:sp>
      <p:sp>
        <p:nvSpPr>
          <p:cNvPr id="3" name="Subtitle 2">
            <a:extLst>
              <a:ext uri="{FF2B5EF4-FFF2-40B4-BE49-F238E27FC236}">
                <a16:creationId xmlns:a16="http://schemas.microsoft.com/office/drawing/2014/main" id="{A82A58C0-6F56-F4AB-07E8-F8910B246390}"/>
              </a:ext>
            </a:extLst>
          </p:cNvPr>
          <p:cNvSpPr>
            <a:spLocks noGrp="1"/>
          </p:cNvSpPr>
          <p:nvPr>
            <p:ph type="subTitle" idx="1"/>
          </p:nvPr>
        </p:nvSpPr>
        <p:spPr>
          <a:xfrm>
            <a:off x="5801365" y="3483550"/>
            <a:ext cx="6034216" cy="1085641"/>
          </a:xfrm>
        </p:spPr>
        <p:txBody>
          <a:bodyPr/>
          <a:lstStyle/>
          <a:p>
            <a:r>
              <a:rPr lang="pt-BR" b="1" dirty="0"/>
              <a:t>Problema</a:t>
            </a:r>
            <a:br>
              <a:rPr lang="pt-BR" b="1" dirty="0"/>
            </a:br>
            <a:r>
              <a:rPr lang="pt-BR" b="1" dirty="0"/>
              <a:t>B3</a:t>
            </a:r>
          </a:p>
          <a:p>
            <a:r>
              <a:rPr lang="pt-BR" b="1" dirty="0"/>
              <a:t>Ibovespa</a:t>
            </a:r>
          </a:p>
          <a:p>
            <a:r>
              <a:rPr lang="pt-BR" b="1" dirty="0"/>
              <a:t>Economia Brasileira</a:t>
            </a:r>
          </a:p>
        </p:txBody>
      </p:sp>
      <p:sp>
        <p:nvSpPr>
          <p:cNvPr id="4" name="Footer Placeholder 3">
            <a:extLst>
              <a:ext uri="{FF2B5EF4-FFF2-40B4-BE49-F238E27FC236}">
                <a16:creationId xmlns:a16="http://schemas.microsoft.com/office/drawing/2014/main" id="{33A3DA16-8F0E-3D55-DE5A-9C8547CD43BD}"/>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6BDA8DBC-B2BC-BBD6-0237-9B2170B9986E}"/>
              </a:ext>
            </a:extLst>
          </p:cNvPr>
          <p:cNvSpPr>
            <a:spLocks noGrp="1"/>
          </p:cNvSpPr>
          <p:nvPr>
            <p:ph type="sldNum" sz="quarter" idx="11"/>
          </p:nvPr>
        </p:nvSpPr>
        <p:spPr/>
        <p:txBody>
          <a:bodyPr/>
          <a:lstStyle/>
          <a:p>
            <a:pPr rtl="0"/>
            <a:fld id="{09A01C0A-2BB6-49E7-91A3-DCB9F9F59583}" type="slidenum">
              <a:rPr lang="pt-BR" noProof="0" smtClean="0"/>
              <a:pPr rtl="0"/>
              <a:t>3</a:t>
            </a:fld>
            <a:endParaRPr lang="pt-BR" noProof="0"/>
          </a:p>
        </p:txBody>
      </p:sp>
      <p:sp>
        <p:nvSpPr>
          <p:cNvPr id="6" name="Google Shape;288;p48">
            <a:extLst>
              <a:ext uri="{FF2B5EF4-FFF2-40B4-BE49-F238E27FC236}">
                <a16:creationId xmlns:a16="http://schemas.microsoft.com/office/drawing/2014/main" id="{1208D47B-475F-C7DA-71FB-9476AF89E7A9}"/>
              </a:ext>
            </a:extLst>
          </p:cNvPr>
          <p:cNvSpPr txBox="1"/>
          <p:nvPr/>
        </p:nvSpPr>
        <p:spPr>
          <a:xfrm>
            <a:off x="9315467" y="3929358"/>
            <a:ext cx="1046400" cy="800205"/>
          </a:xfrm>
          <a:prstGeom prst="rect">
            <a:avLst/>
          </a:prstGeom>
          <a:noFill/>
          <a:ln>
            <a:noFill/>
          </a:ln>
        </p:spPr>
        <p:txBody>
          <a:bodyPr spcFirstLastPara="1" wrap="square" lIns="91433" tIns="91433" rIns="91433" bIns="91433" anchor="t" anchorCtr="0">
            <a:spAutoFit/>
          </a:bodyPr>
          <a:lstStyle/>
          <a:p>
            <a:pPr algn="ctr">
              <a:buClr>
                <a:srgbClr val="000000"/>
              </a:buClr>
              <a:buSzPts val="3900"/>
            </a:pPr>
            <a:r>
              <a:rPr lang="pt-BR" sz="4000" dirty="0">
                <a:solidFill>
                  <a:srgbClr val="000000"/>
                </a:solidFill>
                <a:latin typeface="Roboto Black"/>
                <a:ea typeface="Roboto Black"/>
                <a:cs typeface="Roboto Black"/>
                <a:sym typeface="Roboto Black"/>
              </a:rPr>
              <a:t>01</a:t>
            </a:r>
            <a:endParaRPr sz="4000" dirty="0">
              <a:solidFill>
                <a:srgbClr val="000000"/>
              </a:solidFill>
              <a:latin typeface="Roboto Black"/>
              <a:ea typeface="Roboto Black"/>
              <a:cs typeface="Roboto Black"/>
              <a:sym typeface="Roboto Black"/>
            </a:endParaRPr>
          </a:p>
        </p:txBody>
      </p:sp>
    </p:spTree>
    <p:extLst>
      <p:ext uri="{BB962C8B-B14F-4D97-AF65-F5344CB8AC3E}">
        <p14:creationId xmlns:p14="http://schemas.microsoft.com/office/powerpoint/2010/main" val="739980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 Gráfico de linhas&#10;&#10;Descrição gerada automaticamente">
            <a:extLst>
              <a:ext uri="{FF2B5EF4-FFF2-40B4-BE49-F238E27FC236}">
                <a16:creationId xmlns:a16="http://schemas.microsoft.com/office/drawing/2014/main" id="{38BC4CFD-F3FF-DA77-19DB-D979B7E24EA4}"/>
              </a:ext>
            </a:extLst>
          </p:cNvPr>
          <p:cNvPicPr>
            <a:picLocks noChangeAspect="1"/>
          </p:cNvPicPr>
          <p:nvPr/>
        </p:nvPicPr>
        <p:blipFill>
          <a:blip r:embed="rId2"/>
          <a:stretch>
            <a:fillRect/>
          </a:stretch>
        </p:blipFill>
        <p:spPr>
          <a:xfrm>
            <a:off x="649881" y="1401598"/>
            <a:ext cx="10856606" cy="4033771"/>
          </a:xfrm>
          <a:prstGeom prst="rect">
            <a:avLst/>
          </a:prstGeom>
          <a:ln>
            <a:solidFill>
              <a:schemeClr val="tx1"/>
            </a:solidFill>
          </a:ln>
        </p:spPr>
      </p:pic>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forecasting</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30</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851515"/>
            <a:ext cx="10126362" cy="773056"/>
          </a:xfrm>
        </p:spPr>
        <p:txBody>
          <a:bodyPr/>
          <a:lstStyle/>
          <a:p>
            <a:pPr>
              <a:lnSpc>
                <a:spcPct val="100000"/>
              </a:lnSpc>
            </a:pPr>
            <a:r>
              <a:rPr lang="pt-BR" sz="1400" dirty="0"/>
              <a:t>Prevendo os próximos pontos da Série Temporal</a:t>
            </a:r>
          </a:p>
          <a:p>
            <a:endParaRPr lang="pt-BR" sz="1400" dirty="0"/>
          </a:p>
        </p:txBody>
      </p:sp>
    </p:spTree>
    <p:extLst>
      <p:ext uri="{BB962C8B-B14F-4D97-AF65-F5344CB8AC3E}">
        <p14:creationId xmlns:p14="http://schemas.microsoft.com/office/powerpoint/2010/main" val="528292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forecasting</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31</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39394" y="851515"/>
            <a:ext cx="6628098" cy="773056"/>
          </a:xfrm>
        </p:spPr>
        <p:txBody>
          <a:bodyPr/>
          <a:lstStyle/>
          <a:p>
            <a:pPr>
              <a:lnSpc>
                <a:spcPct val="100000"/>
              </a:lnSpc>
            </a:pPr>
            <a:r>
              <a:rPr lang="pt-BR" sz="1400" dirty="0"/>
              <a:t>Tabela mostrando os valores previstos para todo o mês de janeiro.</a:t>
            </a:r>
          </a:p>
          <a:p>
            <a:pPr>
              <a:lnSpc>
                <a:spcPct val="100000"/>
              </a:lnSpc>
            </a:pPr>
            <a:r>
              <a:rPr lang="pt-BR" sz="1400" dirty="0"/>
              <a:t>Modelo rodado para testes com dados apenas até o final de 2023, não considerado informações de 2024.</a:t>
            </a:r>
          </a:p>
          <a:p>
            <a:pPr>
              <a:lnSpc>
                <a:spcPct val="100000"/>
              </a:lnSpc>
            </a:pPr>
            <a:r>
              <a:rPr lang="pt-BR" sz="1400" dirty="0"/>
              <a:t> </a:t>
            </a:r>
          </a:p>
          <a:p>
            <a:endParaRPr lang="pt-BR" sz="1400" dirty="0"/>
          </a:p>
        </p:txBody>
      </p:sp>
      <p:graphicFrame>
        <p:nvGraphicFramePr>
          <p:cNvPr id="14" name="Tabela 13">
            <a:extLst>
              <a:ext uri="{FF2B5EF4-FFF2-40B4-BE49-F238E27FC236}">
                <a16:creationId xmlns:a16="http://schemas.microsoft.com/office/drawing/2014/main" id="{22BE88B1-94B4-94E1-0BEC-436D857A052E}"/>
              </a:ext>
            </a:extLst>
          </p:cNvPr>
          <p:cNvGraphicFramePr>
            <a:graphicFrameLocks noGrp="1"/>
          </p:cNvGraphicFramePr>
          <p:nvPr>
            <p:extLst>
              <p:ext uri="{D42A27DB-BD31-4B8C-83A1-F6EECF244321}">
                <p14:modId xmlns:p14="http://schemas.microsoft.com/office/powerpoint/2010/main" val="1407859285"/>
              </p:ext>
            </p:extLst>
          </p:nvPr>
        </p:nvGraphicFramePr>
        <p:xfrm>
          <a:off x="7459772" y="702618"/>
          <a:ext cx="3697544" cy="6155380"/>
        </p:xfrm>
        <a:graphic>
          <a:graphicData uri="http://schemas.openxmlformats.org/drawingml/2006/table">
            <a:tbl>
              <a:tblPr>
                <a:tableStyleId>{616DA210-FB5B-4158-B5E0-FEB733F419BA}</a:tableStyleId>
              </a:tblPr>
              <a:tblGrid>
                <a:gridCol w="1305175">
                  <a:extLst>
                    <a:ext uri="{9D8B030D-6E8A-4147-A177-3AD203B41FA5}">
                      <a16:colId xmlns:a16="http://schemas.microsoft.com/office/drawing/2014/main" val="4178272474"/>
                    </a:ext>
                  </a:extLst>
                </a:gridCol>
                <a:gridCol w="730500">
                  <a:extLst>
                    <a:ext uri="{9D8B030D-6E8A-4147-A177-3AD203B41FA5}">
                      <a16:colId xmlns:a16="http://schemas.microsoft.com/office/drawing/2014/main" val="2905919881"/>
                    </a:ext>
                  </a:extLst>
                </a:gridCol>
                <a:gridCol w="1661869">
                  <a:extLst>
                    <a:ext uri="{9D8B030D-6E8A-4147-A177-3AD203B41FA5}">
                      <a16:colId xmlns:a16="http://schemas.microsoft.com/office/drawing/2014/main" val="3865108228"/>
                    </a:ext>
                  </a:extLst>
                </a:gridCol>
              </a:tblGrid>
              <a:tr h="155405">
                <a:tc>
                  <a:txBody>
                    <a:bodyPr/>
                    <a:lstStyle/>
                    <a:p>
                      <a:pPr marL="0" algn="ctr" defTabSz="914400" rtl="0" eaLnBrk="1" fontAlgn="ctr" latinLnBrk="0" hangingPunct="1"/>
                      <a:r>
                        <a:rPr lang="pt-BR" sz="1400" b="1" kern="1200" dirty="0">
                          <a:solidFill>
                            <a:schemeClr val="tx1"/>
                          </a:solidFill>
                          <a:effectLst/>
                        </a:rPr>
                        <a:t>Date</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1" kern="1200" dirty="0" err="1">
                          <a:solidFill>
                            <a:schemeClr val="tx1"/>
                          </a:solidFill>
                          <a:effectLst/>
                        </a:rPr>
                        <a:t>Actual</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1" kern="1200" dirty="0">
                          <a:solidFill>
                            <a:schemeClr val="tx1"/>
                          </a:solidFill>
                          <a:effectLst/>
                        </a:rPr>
                        <a:t>Forecast</a:t>
                      </a:r>
                      <a:endParaRPr lang="pt-BR" sz="1400" b="1"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2058614323"/>
                  </a:ext>
                </a:extLst>
              </a:tr>
              <a:tr h="155405">
                <a:tc>
                  <a:txBody>
                    <a:bodyPr/>
                    <a:lstStyle/>
                    <a:p>
                      <a:pPr marL="0" algn="ctr" defTabSz="914400" rtl="0" eaLnBrk="1" fontAlgn="ctr" latinLnBrk="0" hangingPunct="1"/>
                      <a:r>
                        <a:rPr lang="pt-BR" sz="1400" b="1" kern="1200" dirty="0">
                          <a:solidFill>
                            <a:schemeClr val="tx1"/>
                          </a:solidFill>
                          <a:effectLst/>
                        </a:rPr>
                        <a:t>01/01/2024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130528.287140</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3112196716"/>
                  </a:ext>
                </a:extLst>
              </a:tr>
              <a:tr h="155405">
                <a:tc>
                  <a:txBody>
                    <a:bodyPr/>
                    <a:lstStyle/>
                    <a:p>
                      <a:pPr marL="0" algn="ctr" defTabSz="914400" rtl="0" eaLnBrk="1" fontAlgn="ctr" latinLnBrk="0" hangingPunct="1"/>
                      <a:r>
                        <a:rPr lang="pt-BR" sz="1400" b="1" kern="1200" dirty="0">
                          <a:solidFill>
                            <a:schemeClr val="tx1"/>
                          </a:solidFill>
                          <a:effectLst/>
                        </a:rPr>
                        <a:t>02/01/2024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err="1">
                          <a:solidFill>
                            <a:schemeClr val="tx1"/>
                          </a:solidFill>
                          <a:effectLst/>
                        </a:rPr>
                        <a:t>NaN</a:t>
                      </a:r>
                      <a:endParaRPr lang="pt-BR" sz="1400" b="0"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130749.065610</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1533346822"/>
                  </a:ext>
                </a:extLst>
              </a:tr>
              <a:tr h="155405">
                <a:tc>
                  <a:txBody>
                    <a:bodyPr/>
                    <a:lstStyle/>
                    <a:p>
                      <a:pPr marL="0" algn="ctr" defTabSz="914400" rtl="0" eaLnBrk="1" fontAlgn="ctr" latinLnBrk="0" hangingPunct="1"/>
                      <a:r>
                        <a:rPr lang="pt-BR" sz="1400" b="1" kern="1200">
                          <a:solidFill>
                            <a:schemeClr val="tx1"/>
                          </a:solidFill>
                          <a:effectLst/>
                        </a:rPr>
                        <a:t>03/01/2024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err="1">
                          <a:solidFill>
                            <a:schemeClr val="tx1"/>
                          </a:solidFill>
                          <a:effectLst/>
                        </a:rPr>
                        <a:t>NaN</a:t>
                      </a:r>
                      <a:endParaRPr lang="pt-BR" sz="1400" b="0"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130988.329516</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3566070849"/>
                  </a:ext>
                </a:extLst>
              </a:tr>
              <a:tr h="155405">
                <a:tc>
                  <a:txBody>
                    <a:bodyPr/>
                    <a:lstStyle/>
                    <a:p>
                      <a:pPr marL="0" algn="ctr" defTabSz="914400" rtl="0" eaLnBrk="1" fontAlgn="ctr" latinLnBrk="0" hangingPunct="1"/>
                      <a:r>
                        <a:rPr lang="pt-BR" sz="1400" b="1" kern="1200" dirty="0">
                          <a:solidFill>
                            <a:schemeClr val="tx1"/>
                          </a:solidFill>
                          <a:effectLst/>
                        </a:rPr>
                        <a:t>04/01/2024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131229.483399</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3902659090"/>
                  </a:ext>
                </a:extLst>
              </a:tr>
              <a:tr h="155405">
                <a:tc>
                  <a:txBody>
                    <a:bodyPr/>
                    <a:lstStyle/>
                    <a:p>
                      <a:pPr marL="0" algn="ctr" defTabSz="914400" rtl="0" eaLnBrk="1" fontAlgn="ctr" latinLnBrk="0" hangingPunct="1"/>
                      <a:r>
                        <a:rPr lang="pt-BR" sz="1400" b="1" kern="1200" dirty="0">
                          <a:solidFill>
                            <a:schemeClr val="tx1"/>
                          </a:solidFill>
                          <a:effectLst/>
                        </a:rPr>
                        <a:t>05/01/2024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err="1">
                          <a:solidFill>
                            <a:schemeClr val="tx1"/>
                          </a:solidFill>
                          <a:effectLst/>
                        </a:rPr>
                        <a:t>NaN</a:t>
                      </a:r>
                      <a:endParaRPr lang="pt-BR" sz="1400" b="0"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131482.798562</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3262571087"/>
                  </a:ext>
                </a:extLst>
              </a:tr>
              <a:tr h="155405">
                <a:tc>
                  <a:txBody>
                    <a:bodyPr/>
                    <a:lstStyle/>
                    <a:p>
                      <a:pPr marL="0" algn="ctr" defTabSz="914400" rtl="0" eaLnBrk="1" fontAlgn="ctr" latinLnBrk="0" hangingPunct="1"/>
                      <a:r>
                        <a:rPr lang="pt-BR" sz="1400" b="1" kern="1200">
                          <a:solidFill>
                            <a:schemeClr val="tx1"/>
                          </a:solidFill>
                          <a:effectLst/>
                        </a:rPr>
                        <a:t>06/01/2024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131743.731788</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4050904023"/>
                  </a:ext>
                </a:extLst>
              </a:tr>
              <a:tr h="155405">
                <a:tc>
                  <a:txBody>
                    <a:bodyPr/>
                    <a:lstStyle/>
                    <a:p>
                      <a:pPr marL="0" algn="ctr" defTabSz="914400" rtl="0" eaLnBrk="1" fontAlgn="ctr" latinLnBrk="0" hangingPunct="1"/>
                      <a:r>
                        <a:rPr lang="pt-BR" sz="1400" b="1" kern="1200" dirty="0">
                          <a:solidFill>
                            <a:schemeClr val="tx1"/>
                          </a:solidFill>
                          <a:effectLst/>
                        </a:rPr>
                        <a:t>07/01/2024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132015.848594</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684657476"/>
                  </a:ext>
                </a:extLst>
              </a:tr>
              <a:tr h="155405">
                <a:tc>
                  <a:txBody>
                    <a:bodyPr/>
                    <a:lstStyle/>
                    <a:p>
                      <a:pPr marL="0" algn="ctr" defTabSz="914400" rtl="0" eaLnBrk="1" fontAlgn="ctr" latinLnBrk="0" hangingPunct="1"/>
                      <a:r>
                        <a:rPr lang="pt-BR" sz="1400" b="1" kern="1200" dirty="0">
                          <a:solidFill>
                            <a:schemeClr val="tx1"/>
                          </a:solidFill>
                          <a:effectLst/>
                        </a:rPr>
                        <a:t>08/01/2024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132298.211260</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264736674"/>
                  </a:ext>
                </a:extLst>
              </a:tr>
              <a:tr h="155405">
                <a:tc>
                  <a:txBody>
                    <a:bodyPr/>
                    <a:lstStyle/>
                    <a:p>
                      <a:pPr marL="0" algn="ctr" defTabSz="914400" rtl="0" eaLnBrk="1" fontAlgn="ctr" latinLnBrk="0" hangingPunct="1"/>
                      <a:r>
                        <a:rPr lang="pt-BR" sz="1400" b="1" kern="1200">
                          <a:solidFill>
                            <a:schemeClr val="tx1"/>
                          </a:solidFill>
                          <a:effectLst/>
                        </a:rPr>
                        <a:t>09/01/2024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132592.422632</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48793951"/>
                  </a:ext>
                </a:extLst>
              </a:tr>
              <a:tr h="155405">
                <a:tc>
                  <a:txBody>
                    <a:bodyPr/>
                    <a:lstStyle/>
                    <a:p>
                      <a:pPr marL="0" algn="ctr" defTabSz="914400" rtl="0" eaLnBrk="1" fontAlgn="ctr" latinLnBrk="0" hangingPunct="1"/>
                      <a:r>
                        <a:rPr lang="pt-BR" sz="1400" b="1" kern="1200">
                          <a:solidFill>
                            <a:schemeClr val="tx1"/>
                          </a:solidFill>
                          <a:effectLst/>
                        </a:rPr>
                        <a:t>10/01/2024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132898.987916</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1791824695"/>
                  </a:ext>
                </a:extLst>
              </a:tr>
              <a:tr h="155405">
                <a:tc>
                  <a:txBody>
                    <a:bodyPr/>
                    <a:lstStyle/>
                    <a:p>
                      <a:pPr marL="0" algn="ctr" defTabSz="914400" rtl="0" eaLnBrk="1" fontAlgn="ctr" latinLnBrk="0" hangingPunct="1"/>
                      <a:r>
                        <a:rPr lang="pt-BR" sz="1400" b="1" kern="1200" dirty="0">
                          <a:solidFill>
                            <a:schemeClr val="tx1"/>
                          </a:solidFill>
                          <a:effectLst/>
                        </a:rPr>
                        <a:t>11/01/2024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133219.168309</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659107208"/>
                  </a:ext>
                </a:extLst>
              </a:tr>
              <a:tr h="155405">
                <a:tc>
                  <a:txBody>
                    <a:bodyPr/>
                    <a:lstStyle/>
                    <a:p>
                      <a:pPr marL="0" algn="ctr" defTabSz="914400" rtl="0" eaLnBrk="1" fontAlgn="ctr" latinLnBrk="0" hangingPunct="1"/>
                      <a:r>
                        <a:rPr lang="pt-BR" sz="1400" b="1" kern="1200">
                          <a:solidFill>
                            <a:schemeClr val="tx1"/>
                          </a:solidFill>
                          <a:effectLst/>
                        </a:rPr>
                        <a:t>12/01/2024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133553.970586</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2341748124"/>
                  </a:ext>
                </a:extLst>
              </a:tr>
              <a:tr h="155405">
                <a:tc>
                  <a:txBody>
                    <a:bodyPr/>
                    <a:lstStyle/>
                    <a:p>
                      <a:pPr marL="0" algn="ctr" defTabSz="914400" rtl="0" eaLnBrk="1" fontAlgn="ctr" latinLnBrk="0" hangingPunct="1"/>
                      <a:r>
                        <a:rPr lang="pt-BR" sz="1400" b="1" kern="1200">
                          <a:solidFill>
                            <a:schemeClr val="tx1"/>
                          </a:solidFill>
                          <a:effectLst/>
                        </a:rPr>
                        <a:t>13/01/2024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133904.735906</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1134611895"/>
                  </a:ext>
                </a:extLst>
              </a:tr>
              <a:tr h="155405">
                <a:tc>
                  <a:txBody>
                    <a:bodyPr/>
                    <a:lstStyle/>
                    <a:p>
                      <a:pPr marL="0" algn="ctr" defTabSz="914400" rtl="0" eaLnBrk="1" fontAlgn="ctr" latinLnBrk="0" hangingPunct="1"/>
                      <a:r>
                        <a:rPr lang="pt-BR" sz="1400" b="1" kern="1200">
                          <a:solidFill>
                            <a:schemeClr val="tx1"/>
                          </a:solidFill>
                          <a:effectLst/>
                        </a:rPr>
                        <a:t>14/01/2024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err="1">
                          <a:solidFill>
                            <a:schemeClr val="tx1"/>
                          </a:solidFill>
                          <a:effectLst/>
                        </a:rPr>
                        <a:t>NaN</a:t>
                      </a:r>
                      <a:endParaRPr lang="pt-BR" sz="1400" b="0"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134272.856309</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157206621"/>
                  </a:ext>
                </a:extLst>
              </a:tr>
              <a:tr h="155405">
                <a:tc>
                  <a:txBody>
                    <a:bodyPr/>
                    <a:lstStyle/>
                    <a:p>
                      <a:pPr marL="0" algn="ctr" defTabSz="914400" rtl="0" eaLnBrk="1" fontAlgn="ctr" latinLnBrk="0" hangingPunct="1"/>
                      <a:r>
                        <a:rPr lang="pt-BR" sz="1400" b="1" kern="1200">
                          <a:solidFill>
                            <a:schemeClr val="tx1"/>
                          </a:solidFill>
                          <a:effectLst/>
                        </a:rPr>
                        <a:t>15/01/2024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134659.927373</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3769079006"/>
                  </a:ext>
                </a:extLst>
              </a:tr>
              <a:tr h="155405">
                <a:tc>
                  <a:txBody>
                    <a:bodyPr/>
                    <a:lstStyle/>
                    <a:p>
                      <a:pPr marL="0" algn="ctr" defTabSz="914400" rtl="0" eaLnBrk="1" fontAlgn="ctr" latinLnBrk="0" hangingPunct="1"/>
                      <a:r>
                        <a:rPr lang="pt-BR" sz="1400" b="1" kern="1200">
                          <a:solidFill>
                            <a:schemeClr val="tx1"/>
                          </a:solidFill>
                          <a:effectLst/>
                        </a:rPr>
                        <a:t>16/01/2024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135067.748211</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4118950240"/>
                  </a:ext>
                </a:extLst>
              </a:tr>
              <a:tr h="155405">
                <a:tc>
                  <a:txBody>
                    <a:bodyPr/>
                    <a:lstStyle/>
                    <a:p>
                      <a:pPr marL="0" algn="ctr" defTabSz="914400" rtl="0" eaLnBrk="1" fontAlgn="ctr" latinLnBrk="0" hangingPunct="1"/>
                      <a:r>
                        <a:rPr lang="pt-BR" sz="1400" b="1" kern="1200">
                          <a:solidFill>
                            <a:schemeClr val="tx1"/>
                          </a:solidFill>
                          <a:effectLst/>
                        </a:rPr>
                        <a:t>17/01/2024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err="1">
                          <a:solidFill>
                            <a:schemeClr val="tx1"/>
                          </a:solidFill>
                          <a:effectLst/>
                        </a:rPr>
                        <a:t>NaN</a:t>
                      </a:r>
                      <a:endParaRPr lang="pt-BR" sz="1400" b="0"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135498.303300</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161462572"/>
                  </a:ext>
                </a:extLst>
              </a:tr>
              <a:tr h="155405">
                <a:tc>
                  <a:txBody>
                    <a:bodyPr/>
                    <a:lstStyle/>
                    <a:p>
                      <a:pPr marL="0" algn="ctr" defTabSz="914400" rtl="0" eaLnBrk="1" fontAlgn="ctr" latinLnBrk="0" hangingPunct="1"/>
                      <a:r>
                        <a:rPr lang="pt-BR" sz="1400" b="1" kern="1200">
                          <a:solidFill>
                            <a:schemeClr val="tx1"/>
                          </a:solidFill>
                          <a:effectLst/>
                        </a:rPr>
                        <a:t>18/01/2024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err="1">
                          <a:solidFill>
                            <a:schemeClr val="tx1"/>
                          </a:solidFill>
                          <a:effectLst/>
                        </a:rPr>
                        <a:t>NaN</a:t>
                      </a:r>
                      <a:endParaRPr lang="pt-BR" sz="1400" b="0"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135952.246863</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287931715"/>
                  </a:ext>
                </a:extLst>
              </a:tr>
              <a:tr h="155405">
                <a:tc>
                  <a:txBody>
                    <a:bodyPr/>
                    <a:lstStyle/>
                    <a:p>
                      <a:pPr marL="0" algn="ctr" defTabSz="914400" rtl="0" eaLnBrk="1" fontAlgn="ctr" latinLnBrk="0" hangingPunct="1"/>
                      <a:r>
                        <a:rPr lang="pt-BR" sz="1400" b="1" kern="1200">
                          <a:solidFill>
                            <a:schemeClr val="tx1"/>
                          </a:solidFill>
                          <a:effectLst/>
                        </a:rPr>
                        <a:t>19/01/2024</a:t>
                      </a:r>
                      <a:endParaRPr lang="pt-BR" sz="1400" b="1"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136432.424770</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1324597756"/>
                  </a:ext>
                </a:extLst>
              </a:tr>
              <a:tr h="155405">
                <a:tc>
                  <a:txBody>
                    <a:bodyPr/>
                    <a:lstStyle/>
                    <a:p>
                      <a:pPr marL="0" algn="ctr" defTabSz="914400" rtl="0" eaLnBrk="1" fontAlgn="ctr" latinLnBrk="0" hangingPunct="1"/>
                      <a:r>
                        <a:rPr lang="pt-BR" sz="1400" b="1" kern="1200" dirty="0">
                          <a:solidFill>
                            <a:schemeClr val="tx1"/>
                          </a:solidFill>
                          <a:effectLst/>
                        </a:rPr>
                        <a:t>20/01/2024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136941.283088</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4179466778"/>
                  </a:ext>
                </a:extLst>
              </a:tr>
              <a:tr h="155405">
                <a:tc>
                  <a:txBody>
                    <a:bodyPr/>
                    <a:lstStyle/>
                    <a:p>
                      <a:pPr marL="0" algn="ctr" defTabSz="914400" rtl="0" eaLnBrk="1" fontAlgn="ctr" latinLnBrk="0" hangingPunct="1"/>
                      <a:r>
                        <a:rPr lang="pt-BR" sz="1400" b="1" kern="1200" dirty="0">
                          <a:solidFill>
                            <a:schemeClr val="tx1"/>
                          </a:solidFill>
                          <a:effectLst/>
                        </a:rPr>
                        <a:t>21/01/2024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137482.031146</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513195894"/>
                  </a:ext>
                </a:extLst>
              </a:tr>
              <a:tr h="155405">
                <a:tc>
                  <a:txBody>
                    <a:bodyPr/>
                    <a:lstStyle/>
                    <a:p>
                      <a:pPr marL="0" algn="ctr" defTabSz="914400" rtl="0" eaLnBrk="1" fontAlgn="ctr" latinLnBrk="0" hangingPunct="1"/>
                      <a:r>
                        <a:rPr lang="pt-BR" sz="1400" b="1" kern="1200" dirty="0">
                          <a:solidFill>
                            <a:schemeClr val="tx1"/>
                          </a:solidFill>
                          <a:effectLst/>
                        </a:rPr>
                        <a:t>22/01/2024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138058.187208</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675364990"/>
                  </a:ext>
                </a:extLst>
              </a:tr>
              <a:tr h="155405">
                <a:tc>
                  <a:txBody>
                    <a:bodyPr/>
                    <a:lstStyle/>
                    <a:p>
                      <a:pPr marL="0" algn="ctr" defTabSz="914400" rtl="0" eaLnBrk="1" fontAlgn="ctr" latinLnBrk="0" hangingPunct="1"/>
                      <a:r>
                        <a:rPr lang="pt-BR" sz="1400" b="1" kern="1200" dirty="0">
                          <a:solidFill>
                            <a:schemeClr val="tx1"/>
                          </a:solidFill>
                          <a:effectLst/>
                        </a:rPr>
                        <a:t>23/01/2024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138673.971013</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2734678149"/>
                  </a:ext>
                </a:extLst>
              </a:tr>
              <a:tr h="155405">
                <a:tc>
                  <a:txBody>
                    <a:bodyPr/>
                    <a:lstStyle/>
                    <a:p>
                      <a:pPr marL="0" algn="ctr" defTabSz="914400" rtl="0" eaLnBrk="1" fontAlgn="ctr" latinLnBrk="0" hangingPunct="1"/>
                      <a:r>
                        <a:rPr lang="pt-BR" sz="1400" b="1" kern="1200" dirty="0">
                          <a:solidFill>
                            <a:schemeClr val="tx1"/>
                          </a:solidFill>
                          <a:effectLst/>
                        </a:rPr>
                        <a:t>24/01/2024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139334.162026</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2628484490"/>
                  </a:ext>
                </a:extLst>
              </a:tr>
              <a:tr h="155405">
                <a:tc>
                  <a:txBody>
                    <a:bodyPr/>
                    <a:lstStyle/>
                    <a:p>
                      <a:pPr marL="0" algn="ctr" defTabSz="914400" rtl="0" eaLnBrk="1" fontAlgn="ctr" latinLnBrk="0" hangingPunct="1"/>
                      <a:r>
                        <a:rPr lang="pt-BR" sz="1400" b="1" kern="1200" dirty="0">
                          <a:solidFill>
                            <a:schemeClr val="tx1"/>
                          </a:solidFill>
                          <a:effectLst/>
                        </a:rPr>
                        <a:t>25/01/2024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140044.455619</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1569842407"/>
                  </a:ext>
                </a:extLst>
              </a:tr>
              <a:tr h="155405">
                <a:tc>
                  <a:txBody>
                    <a:bodyPr/>
                    <a:lstStyle/>
                    <a:p>
                      <a:pPr marL="0" algn="ctr" defTabSz="914400" rtl="0" eaLnBrk="1" fontAlgn="ctr" latinLnBrk="0" hangingPunct="1"/>
                      <a:r>
                        <a:rPr lang="pt-BR" sz="1400" b="1" kern="1200" dirty="0">
                          <a:solidFill>
                            <a:schemeClr val="tx1"/>
                          </a:solidFill>
                          <a:effectLst/>
                        </a:rPr>
                        <a:t>26/01/2024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140811.477620</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4193628824"/>
                  </a:ext>
                </a:extLst>
              </a:tr>
              <a:tr h="155405">
                <a:tc>
                  <a:txBody>
                    <a:bodyPr/>
                    <a:lstStyle/>
                    <a:p>
                      <a:pPr marL="0" algn="ctr" defTabSz="914400" rtl="0" eaLnBrk="1" fontAlgn="ctr" latinLnBrk="0" hangingPunct="1"/>
                      <a:r>
                        <a:rPr lang="pt-BR" sz="1400" b="1" kern="1200" dirty="0">
                          <a:solidFill>
                            <a:schemeClr val="tx1"/>
                          </a:solidFill>
                          <a:effectLst/>
                        </a:rPr>
                        <a:t>27/01/2024</a:t>
                      </a:r>
                      <a:endParaRPr lang="pt-BR" sz="1400" b="1" kern="1200" dirty="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a:solidFill>
                            <a:schemeClr val="tx1"/>
                          </a:solidFill>
                          <a:effectLst/>
                        </a:rPr>
                        <a:t>NaN</a:t>
                      </a:r>
                      <a:endParaRPr lang="pt-BR" sz="1400" b="0" kern="1200">
                        <a:solidFill>
                          <a:schemeClr val="tx1"/>
                        </a:solidFill>
                        <a:effectLst/>
                        <a:latin typeface="+mn-lt"/>
                        <a:ea typeface="+mn-ea"/>
                        <a:cs typeface="+mn-cs"/>
                      </a:endParaRPr>
                    </a:p>
                  </a:txBody>
                  <a:tcPr marL="6475" marR="6475" marT="6475" marB="0" anchor="ctr"/>
                </a:tc>
                <a:tc>
                  <a:txBody>
                    <a:bodyPr/>
                    <a:lstStyle/>
                    <a:p>
                      <a:pPr marL="0" algn="ctr" defTabSz="914400" rtl="0" eaLnBrk="1" fontAlgn="ctr" latinLnBrk="0" hangingPunct="1"/>
                      <a:r>
                        <a:rPr lang="pt-BR" sz="1400" b="0" kern="1200" dirty="0">
                          <a:solidFill>
                            <a:schemeClr val="tx1"/>
                          </a:solidFill>
                          <a:effectLst/>
                        </a:rPr>
                        <a:t>141643.125953 </a:t>
                      </a:r>
                      <a:endParaRPr lang="pt-BR" sz="1400" b="0" kern="1200" dirty="0">
                        <a:solidFill>
                          <a:schemeClr val="tx1"/>
                        </a:solidFill>
                        <a:effectLst/>
                        <a:latin typeface="+mn-lt"/>
                        <a:ea typeface="+mn-ea"/>
                        <a:cs typeface="+mn-cs"/>
                      </a:endParaRPr>
                    </a:p>
                  </a:txBody>
                  <a:tcPr marL="6475" marR="6475" marT="6475" marB="0" anchor="ctr"/>
                </a:tc>
                <a:extLst>
                  <a:ext uri="{0D108BD9-81ED-4DB2-BD59-A6C34878D82A}">
                    <a16:rowId xmlns:a16="http://schemas.microsoft.com/office/drawing/2014/main" val="3623582565"/>
                  </a:ext>
                </a:extLst>
              </a:tr>
            </a:tbl>
          </a:graphicData>
        </a:graphic>
      </p:graphicFrame>
      <p:pic>
        <p:nvPicPr>
          <p:cNvPr id="18" name="Imagem 17">
            <a:extLst>
              <a:ext uri="{FF2B5EF4-FFF2-40B4-BE49-F238E27FC236}">
                <a16:creationId xmlns:a16="http://schemas.microsoft.com/office/drawing/2014/main" id="{6FF7F725-342D-DEF6-2B01-D39A81D0E7F6}"/>
              </a:ext>
            </a:extLst>
          </p:cNvPr>
          <p:cNvPicPr>
            <a:picLocks noChangeAspect="1"/>
          </p:cNvPicPr>
          <p:nvPr/>
        </p:nvPicPr>
        <p:blipFill>
          <a:blip r:embed="rId2"/>
          <a:stretch>
            <a:fillRect/>
          </a:stretch>
        </p:blipFill>
        <p:spPr>
          <a:xfrm>
            <a:off x="639394" y="2308339"/>
            <a:ext cx="5991994" cy="3472337"/>
          </a:xfrm>
          <a:prstGeom prst="rect">
            <a:avLst/>
          </a:prstGeom>
        </p:spPr>
      </p:pic>
    </p:spTree>
    <p:extLst>
      <p:ext uri="{BB962C8B-B14F-4D97-AF65-F5344CB8AC3E}">
        <p14:creationId xmlns:p14="http://schemas.microsoft.com/office/powerpoint/2010/main" val="3890929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9844-1FE3-FFFA-6EB6-BA6D9E424F4F}"/>
              </a:ext>
            </a:extLst>
          </p:cNvPr>
          <p:cNvSpPr>
            <a:spLocks noGrp="1"/>
          </p:cNvSpPr>
          <p:nvPr>
            <p:ph type="title"/>
          </p:nvPr>
        </p:nvSpPr>
        <p:spPr/>
        <p:txBody>
          <a:bodyPr/>
          <a:lstStyle/>
          <a:p>
            <a:r>
              <a:rPr lang="pt-BR" dirty="0">
                <a:solidFill>
                  <a:srgbClr val="FF0066"/>
                </a:solidFill>
              </a:rPr>
              <a:t>Considerações finais</a:t>
            </a:r>
          </a:p>
        </p:txBody>
      </p:sp>
      <p:sp>
        <p:nvSpPr>
          <p:cNvPr id="4" name="Footer Placeholder 3">
            <a:extLst>
              <a:ext uri="{FF2B5EF4-FFF2-40B4-BE49-F238E27FC236}">
                <a16:creationId xmlns:a16="http://schemas.microsoft.com/office/drawing/2014/main" id="{33A3DA16-8F0E-3D55-DE5A-9C8547CD43BD}"/>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6BDA8DBC-B2BC-BBD6-0237-9B2170B9986E}"/>
              </a:ext>
            </a:extLst>
          </p:cNvPr>
          <p:cNvSpPr>
            <a:spLocks noGrp="1"/>
          </p:cNvSpPr>
          <p:nvPr>
            <p:ph type="sldNum" sz="quarter" idx="11"/>
          </p:nvPr>
        </p:nvSpPr>
        <p:spPr/>
        <p:txBody>
          <a:bodyPr/>
          <a:lstStyle/>
          <a:p>
            <a:pPr rtl="0"/>
            <a:fld id="{09A01C0A-2BB6-49E7-91A3-DCB9F9F59583}" type="slidenum">
              <a:rPr lang="pt-BR" noProof="0" smtClean="0"/>
              <a:pPr rtl="0"/>
              <a:t>32</a:t>
            </a:fld>
            <a:endParaRPr lang="pt-BR" noProof="0"/>
          </a:p>
        </p:txBody>
      </p:sp>
      <p:sp>
        <p:nvSpPr>
          <p:cNvPr id="6" name="Google Shape;288;p48">
            <a:extLst>
              <a:ext uri="{FF2B5EF4-FFF2-40B4-BE49-F238E27FC236}">
                <a16:creationId xmlns:a16="http://schemas.microsoft.com/office/drawing/2014/main" id="{1208D47B-475F-C7DA-71FB-9476AF89E7A9}"/>
              </a:ext>
            </a:extLst>
          </p:cNvPr>
          <p:cNvSpPr txBox="1"/>
          <p:nvPr/>
        </p:nvSpPr>
        <p:spPr>
          <a:xfrm>
            <a:off x="9315467" y="3929358"/>
            <a:ext cx="1046400" cy="800205"/>
          </a:xfrm>
          <a:prstGeom prst="rect">
            <a:avLst/>
          </a:prstGeom>
          <a:noFill/>
          <a:ln>
            <a:noFill/>
          </a:ln>
        </p:spPr>
        <p:txBody>
          <a:bodyPr spcFirstLastPara="1" wrap="square" lIns="91433" tIns="91433" rIns="91433" bIns="91433" anchor="t" anchorCtr="0">
            <a:spAutoFit/>
          </a:bodyPr>
          <a:lstStyle/>
          <a:p>
            <a:pPr algn="ctr">
              <a:buClr>
                <a:srgbClr val="000000"/>
              </a:buClr>
              <a:buSzPts val="3900"/>
            </a:pPr>
            <a:r>
              <a:rPr lang="pt-BR" sz="4000" dirty="0">
                <a:solidFill>
                  <a:srgbClr val="000000"/>
                </a:solidFill>
                <a:latin typeface="Roboto Black"/>
                <a:ea typeface="Roboto Black"/>
                <a:cs typeface="Roboto Black"/>
                <a:sym typeface="Roboto Black"/>
              </a:rPr>
              <a:t>06</a:t>
            </a:r>
            <a:endParaRPr sz="4000" dirty="0">
              <a:solidFill>
                <a:srgbClr val="000000"/>
              </a:solidFill>
              <a:latin typeface="Roboto Black"/>
              <a:ea typeface="Roboto Black"/>
              <a:cs typeface="Roboto Black"/>
              <a:sym typeface="Roboto Black"/>
            </a:endParaRPr>
          </a:p>
        </p:txBody>
      </p:sp>
    </p:spTree>
    <p:extLst>
      <p:ext uri="{BB962C8B-B14F-4D97-AF65-F5344CB8AC3E}">
        <p14:creationId xmlns:p14="http://schemas.microsoft.com/office/powerpoint/2010/main" val="108223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97685"/>
            <a:ext cx="10122632" cy="652054"/>
          </a:xfrm>
        </p:spPr>
        <p:txBody>
          <a:bodyPr/>
          <a:lstStyle/>
          <a:p>
            <a:r>
              <a:rPr lang="pt-BR" sz="3200" dirty="0">
                <a:solidFill>
                  <a:srgbClr val="FF0066"/>
                </a:solidFill>
              </a:rPr>
              <a:t>_ considerações finais</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33</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629768" y="1273995"/>
            <a:ext cx="10846465" cy="5486319"/>
          </a:xfrm>
        </p:spPr>
        <p:txBody>
          <a:bodyPr/>
          <a:lstStyle/>
          <a:p>
            <a:pPr>
              <a:lnSpc>
                <a:spcPct val="100000"/>
              </a:lnSpc>
            </a:pPr>
            <a:r>
              <a:rPr lang="pt-BR" sz="1400" dirty="0"/>
              <a:t>Durante o desenvolvimento da análise dos dados do Ibovespa, foram treinados e testados alguns modelos de ML para verificar a predição do mercado futuro. Iniciando pela análise exploratória dos dados, transformação dos dados, aplicação de modelos complexos e verificação dos resultados. O objetivo é identificar um modelo que não apenas capture os padrões e tendências nos dados, mas que também consiga prever os dados futuros com a maior precisão possível. </a:t>
            </a:r>
          </a:p>
          <a:p>
            <a:pPr>
              <a:lnSpc>
                <a:spcPct val="100000"/>
              </a:lnSpc>
            </a:pPr>
            <a:r>
              <a:rPr lang="pt-BR" sz="1400" dirty="0"/>
              <a:t>Por fim, podemos concluir após todos esses fatores e analisando MAPE e RMSE que o </a:t>
            </a:r>
            <a:r>
              <a:rPr lang="pt-BR" sz="1400" dirty="0" err="1"/>
              <a:t>Prophet</a:t>
            </a:r>
            <a:r>
              <a:rPr lang="pt-BR" sz="1400" dirty="0"/>
              <a:t> é o melhor modelo.</a:t>
            </a:r>
          </a:p>
          <a:p>
            <a:pPr>
              <a:lnSpc>
                <a:spcPct val="100000"/>
              </a:lnSpc>
            </a:pPr>
            <a:endParaRPr lang="pt-BR" sz="1400" dirty="0"/>
          </a:p>
          <a:p>
            <a:endParaRPr lang="pt-BR" sz="1400" dirty="0"/>
          </a:p>
          <a:p>
            <a:endParaRPr lang="pt-BR" sz="1400" dirty="0"/>
          </a:p>
          <a:p>
            <a:endParaRPr lang="pt-BR" sz="1400" dirty="0"/>
          </a:p>
          <a:p>
            <a:endParaRPr lang="pt-BR" sz="1400" dirty="0"/>
          </a:p>
          <a:p>
            <a:endParaRPr lang="pt-BR" sz="1400" dirty="0"/>
          </a:p>
          <a:p>
            <a:endParaRPr lang="pt-BR" sz="1400" dirty="0"/>
          </a:p>
          <a:p>
            <a:r>
              <a:rPr lang="pt-BR" sz="1400" dirty="0"/>
              <a:t>Para continuidade e trabalhos futuros recomendamos melhorar as métricas do modelo com mais </a:t>
            </a:r>
            <a:r>
              <a:rPr lang="pt-BR" sz="1400" dirty="0" err="1"/>
              <a:t>features</a:t>
            </a:r>
            <a:r>
              <a:rPr lang="pt-BR" sz="1400" dirty="0"/>
              <a:t> que podem ajudar e utilizar previsões em outra escala. Cabe ressaltar que cada ativo na bolsa possui um comportamento, portanto um modelo poderia ser considerado para cada tipo de ativo.</a:t>
            </a:r>
          </a:p>
          <a:p>
            <a:pPr>
              <a:lnSpc>
                <a:spcPct val="100000"/>
              </a:lnSpc>
            </a:pPr>
            <a:endParaRPr lang="pt-BR" sz="1400" dirty="0"/>
          </a:p>
          <a:p>
            <a:endParaRPr lang="pt-BR" sz="1400" dirty="0"/>
          </a:p>
        </p:txBody>
      </p:sp>
      <p:grpSp>
        <p:nvGrpSpPr>
          <p:cNvPr id="9" name="Agrupar 8">
            <a:extLst>
              <a:ext uri="{FF2B5EF4-FFF2-40B4-BE49-F238E27FC236}">
                <a16:creationId xmlns:a16="http://schemas.microsoft.com/office/drawing/2014/main" id="{2E07C42E-7516-0711-B894-6F6EAF6519CA}"/>
              </a:ext>
            </a:extLst>
          </p:cNvPr>
          <p:cNvGrpSpPr/>
          <p:nvPr/>
        </p:nvGrpSpPr>
        <p:grpSpPr>
          <a:xfrm>
            <a:off x="6746910" y="2762779"/>
            <a:ext cx="3074156" cy="2650507"/>
            <a:chOff x="5628179" y="3042664"/>
            <a:chExt cx="3405272" cy="2886631"/>
          </a:xfrm>
        </p:grpSpPr>
        <p:pic>
          <p:nvPicPr>
            <p:cNvPr id="4098" name="Picture 2" descr="Vetores e ilustrações de Trofeu desenho para download gratuito | Freepik">
              <a:extLst>
                <a:ext uri="{FF2B5EF4-FFF2-40B4-BE49-F238E27FC236}">
                  <a16:creationId xmlns:a16="http://schemas.microsoft.com/office/drawing/2014/main" id="{642ED7CC-F383-DB45-024E-E41CAC864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7500" y="3042664"/>
              <a:ext cx="2886631" cy="288663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F1D7F8A-657E-F9A7-92A1-DCCD387AAC96}"/>
                </a:ext>
              </a:extLst>
            </p:cNvPr>
            <p:cNvSpPr txBox="1">
              <a:spLocks/>
            </p:cNvSpPr>
            <p:nvPr/>
          </p:nvSpPr>
          <p:spPr>
            <a:xfrm>
              <a:off x="5628179" y="3559197"/>
              <a:ext cx="3405272" cy="560742"/>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pt-BR" sz="2000" b="1" dirty="0" err="1"/>
                <a:t>Prophet</a:t>
              </a:r>
              <a:endParaRPr lang="pt-BR" sz="2000" b="1" dirty="0"/>
            </a:p>
          </p:txBody>
        </p:sp>
      </p:grpSp>
      <p:pic>
        <p:nvPicPr>
          <p:cNvPr id="4104" name="Picture 8" descr="Machine Learning | Um Guia sobre Aprendizado de Máquinas!">
            <a:extLst>
              <a:ext uri="{FF2B5EF4-FFF2-40B4-BE49-F238E27FC236}">
                <a16:creationId xmlns:a16="http://schemas.microsoft.com/office/drawing/2014/main" id="{03B8D665-A36C-5577-F371-FCD1AFA81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935" y="3199799"/>
            <a:ext cx="2005040" cy="177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017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9844-1FE3-FFFA-6EB6-BA6D9E424F4F}"/>
              </a:ext>
            </a:extLst>
          </p:cNvPr>
          <p:cNvSpPr>
            <a:spLocks noGrp="1"/>
          </p:cNvSpPr>
          <p:nvPr>
            <p:ph type="title"/>
          </p:nvPr>
        </p:nvSpPr>
        <p:spPr/>
        <p:txBody>
          <a:bodyPr/>
          <a:lstStyle/>
          <a:p>
            <a:r>
              <a:rPr lang="pt-BR" dirty="0">
                <a:solidFill>
                  <a:srgbClr val="FF0066"/>
                </a:solidFill>
              </a:rPr>
              <a:t>referências</a:t>
            </a:r>
          </a:p>
        </p:txBody>
      </p:sp>
      <p:sp>
        <p:nvSpPr>
          <p:cNvPr id="4" name="Footer Placeholder 3">
            <a:extLst>
              <a:ext uri="{FF2B5EF4-FFF2-40B4-BE49-F238E27FC236}">
                <a16:creationId xmlns:a16="http://schemas.microsoft.com/office/drawing/2014/main" id="{33A3DA16-8F0E-3D55-DE5A-9C8547CD43BD}"/>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6BDA8DBC-B2BC-BBD6-0237-9B2170B9986E}"/>
              </a:ext>
            </a:extLst>
          </p:cNvPr>
          <p:cNvSpPr>
            <a:spLocks noGrp="1"/>
          </p:cNvSpPr>
          <p:nvPr>
            <p:ph type="sldNum" sz="quarter" idx="11"/>
          </p:nvPr>
        </p:nvSpPr>
        <p:spPr/>
        <p:txBody>
          <a:bodyPr/>
          <a:lstStyle/>
          <a:p>
            <a:pPr rtl="0"/>
            <a:fld id="{09A01C0A-2BB6-49E7-91A3-DCB9F9F59583}" type="slidenum">
              <a:rPr lang="pt-BR" noProof="0" smtClean="0"/>
              <a:pPr rtl="0"/>
              <a:t>34</a:t>
            </a:fld>
            <a:endParaRPr lang="pt-BR" noProof="0"/>
          </a:p>
        </p:txBody>
      </p:sp>
      <p:sp>
        <p:nvSpPr>
          <p:cNvPr id="6" name="Google Shape;288;p48">
            <a:extLst>
              <a:ext uri="{FF2B5EF4-FFF2-40B4-BE49-F238E27FC236}">
                <a16:creationId xmlns:a16="http://schemas.microsoft.com/office/drawing/2014/main" id="{1208D47B-475F-C7DA-71FB-9476AF89E7A9}"/>
              </a:ext>
            </a:extLst>
          </p:cNvPr>
          <p:cNvSpPr txBox="1"/>
          <p:nvPr/>
        </p:nvSpPr>
        <p:spPr>
          <a:xfrm>
            <a:off x="9315467" y="3929358"/>
            <a:ext cx="1046400" cy="800205"/>
          </a:xfrm>
          <a:prstGeom prst="rect">
            <a:avLst/>
          </a:prstGeom>
          <a:noFill/>
          <a:ln>
            <a:noFill/>
          </a:ln>
        </p:spPr>
        <p:txBody>
          <a:bodyPr spcFirstLastPara="1" wrap="square" lIns="91433" tIns="91433" rIns="91433" bIns="91433" anchor="t" anchorCtr="0">
            <a:spAutoFit/>
          </a:bodyPr>
          <a:lstStyle/>
          <a:p>
            <a:pPr algn="ctr">
              <a:buClr>
                <a:srgbClr val="000000"/>
              </a:buClr>
              <a:buSzPts val="3900"/>
            </a:pPr>
            <a:r>
              <a:rPr lang="pt-BR" sz="4000" dirty="0">
                <a:solidFill>
                  <a:srgbClr val="000000"/>
                </a:solidFill>
                <a:latin typeface="Roboto Black"/>
                <a:ea typeface="Roboto Black"/>
                <a:cs typeface="Roboto Black"/>
                <a:sym typeface="Roboto Black"/>
              </a:rPr>
              <a:t>07</a:t>
            </a:r>
            <a:endParaRPr sz="4000" dirty="0">
              <a:solidFill>
                <a:srgbClr val="000000"/>
              </a:solidFill>
              <a:latin typeface="Roboto Black"/>
              <a:ea typeface="Roboto Black"/>
              <a:cs typeface="Roboto Black"/>
              <a:sym typeface="Roboto Black"/>
            </a:endParaRPr>
          </a:p>
        </p:txBody>
      </p:sp>
    </p:spTree>
    <p:extLst>
      <p:ext uri="{BB962C8B-B14F-4D97-AF65-F5344CB8AC3E}">
        <p14:creationId xmlns:p14="http://schemas.microsoft.com/office/powerpoint/2010/main" val="2988225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9C8B70-598F-D78D-C2DA-A5B2350254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B6F807D8-CEF4-7211-20E1-3F2E36A2B51B}"/>
              </a:ext>
            </a:extLst>
          </p:cNvPr>
          <p:cNvSpPr>
            <a:spLocks noGrp="1"/>
          </p:cNvSpPr>
          <p:nvPr>
            <p:ph type="sldNum" sz="quarter" idx="11"/>
          </p:nvPr>
        </p:nvSpPr>
        <p:spPr/>
        <p:txBody>
          <a:bodyPr/>
          <a:lstStyle/>
          <a:p>
            <a:pPr rtl="0"/>
            <a:fld id="{09A01C0A-2BB6-49E7-91A3-DCB9F9F59583}" type="slidenum">
              <a:rPr lang="pt-BR" noProof="0" smtClean="0"/>
              <a:pPr rtl="0"/>
              <a:t>35</a:t>
            </a:fld>
            <a:endParaRPr lang="pt-BR" noProof="0"/>
          </a:p>
        </p:txBody>
      </p:sp>
      <p:sp>
        <p:nvSpPr>
          <p:cNvPr id="6" name="Rectangle 5">
            <a:extLst>
              <a:ext uri="{FF2B5EF4-FFF2-40B4-BE49-F238E27FC236}">
                <a16:creationId xmlns:a16="http://schemas.microsoft.com/office/drawing/2014/main" id="{3101CDE1-A030-A919-65FE-15B8DC01BCBD}"/>
              </a:ext>
            </a:extLst>
          </p:cNvPr>
          <p:cNvSpPr/>
          <p:nvPr/>
        </p:nvSpPr>
        <p:spPr>
          <a:xfrm>
            <a:off x="0" y="0"/>
            <a:ext cx="3246634" cy="685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6">
            <a:extLst>
              <a:ext uri="{FF2B5EF4-FFF2-40B4-BE49-F238E27FC236}">
                <a16:creationId xmlns:a16="http://schemas.microsoft.com/office/drawing/2014/main" id="{37160045-5D5C-DE22-CA93-DFCB3FBDA7B9}"/>
              </a:ext>
            </a:extLst>
          </p:cNvPr>
          <p:cNvSpPr/>
          <p:nvPr/>
        </p:nvSpPr>
        <p:spPr>
          <a:xfrm>
            <a:off x="161801" y="688369"/>
            <a:ext cx="3084834" cy="2085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7">
            <a:extLst>
              <a:ext uri="{FF2B5EF4-FFF2-40B4-BE49-F238E27FC236}">
                <a16:creationId xmlns:a16="http://schemas.microsoft.com/office/drawing/2014/main" id="{7AA86BDF-DEB1-81C4-93BE-01C9DCD978C8}"/>
              </a:ext>
            </a:extLst>
          </p:cNvPr>
          <p:cNvSpPr/>
          <p:nvPr/>
        </p:nvSpPr>
        <p:spPr>
          <a:xfrm>
            <a:off x="267128" y="842481"/>
            <a:ext cx="2979506" cy="17774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29005073-9270-4A8A-C039-22402761305E}"/>
              </a:ext>
            </a:extLst>
          </p:cNvPr>
          <p:cNvSpPr>
            <a:spLocks noGrp="1"/>
          </p:cNvSpPr>
          <p:nvPr>
            <p:ph type="title"/>
          </p:nvPr>
        </p:nvSpPr>
        <p:spPr>
          <a:xfrm>
            <a:off x="143838" y="1397462"/>
            <a:ext cx="3226085" cy="667466"/>
          </a:xfrm>
        </p:spPr>
        <p:txBody>
          <a:bodyPr/>
          <a:lstStyle/>
          <a:p>
            <a:r>
              <a:rPr lang="pt-BR" sz="2400" dirty="0">
                <a:solidFill>
                  <a:schemeClr val="bg1"/>
                </a:solidFill>
              </a:rPr>
              <a:t>_</a:t>
            </a:r>
            <a:r>
              <a:rPr lang="pt-BR" sz="2000" dirty="0">
                <a:solidFill>
                  <a:schemeClr val="bg1"/>
                </a:solidFill>
              </a:rPr>
              <a:t>referências</a:t>
            </a:r>
            <a:endParaRPr lang="pt-BR" sz="2400" dirty="0">
              <a:solidFill>
                <a:schemeClr val="bg1"/>
              </a:solidFill>
            </a:endParaRPr>
          </a:p>
        </p:txBody>
      </p:sp>
      <p:sp>
        <p:nvSpPr>
          <p:cNvPr id="9" name="CaixaDeTexto 3">
            <a:extLst>
              <a:ext uri="{FF2B5EF4-FFF2-40B4-BE49-F238E27FC236}">
                <a16:creationId xmlns:a16="http://schemas.microsoft.com/office/drawing/2014/main" id="{A58F4E69-ED69-4397-F44B-6C3B5AE057A8}"/>
              </a:ext>
            </a:extLst>
          </p:cNvPr>
          <p:cNvSpPr txBox="1">
            <a:spLocks noGrp="1"/>
          </p:cNvSpPr>
          <p:nvPr>
            <p:ph sz="half" idx="2"/>
          </p:nvPr>
        </p:nvSpPr>
        <p:spPr>
          <a:xfrm>
            <a:off x="3264597" y="238893"/>
            <a:ext cx="8420066" cy="6760825"/>
          </a:xfrm>
          <a:prstGeom prst="rect">
            <a:avLst/>
          </a:prstGeom>
          <a:noFill/>
        </p:spPr>
        <p:txBody>
          <a:bodyPr wrap="square">
            <a:spAutoFit/>
          </a:bodyPr>
          <a:lstStyle/>
          <a:p>
            <a:pPr marL="742950" lvl="1" indent="-285750">
              <a:lnSpc>
                <a:spcPct val="100000"/>
              </a:lnSpc>
              <a:buClr>
                <a:srgbClr val="FF0066"/>
              </a:buClr>
              <a:buFont typeface="Wingdings" panose="05000000000000000000" pitchFamily="2" charset="2"/>
              <a:buChar char="v"/>
            </a:pPr>
            <a:r>
              <a:rPr lang="pt-BR" sz="1400" dirty="0">
                <a:ea typeface="Roboto"/>
                <a:cs typeface="Roboto"/>
                <a:hlinkClick r:id="rId2"/>
              </a:rPr>
              <a:t>https://br.investing.com/indices/bovespa-historical-data</a:t>
            </a: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r>
              <a:rPr lang="pt-BR" sz="1400" dirty="0">
                <a:ea typeface="Roboto"/>
                <a:cs typeface="Roboto"/>
                <a:hlinkClick r:id="rId3"/>
              </a:rPr>
              <a:t>https://blog.toroinvestimentos.com.br/bolsa/bolsa-de-valores-b3/</a:t>
            </a: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r>
              <a:rPr lang="pt-BR" sz="1400" dirty="0">
                <a:ea typeface="Roboto"/>
                <a:cs typeface="Roboto"/>
                <a:hlinkClick r:id="rId4"/>
              </a:rPr>
              <a:t>https://master.clear.com.br/o-que-e-ibovespa/</a:t>
            </a: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r>
              <a:rPr lang="pt-BR" sz="1400" dirty="0">
                <a:ea typeface="Roboto"/>
                <a:cs typeface="Roboto"/>
                <a:hlinkClick r:id="rId5"/>
              </a:rPr>
              <a:t>https://conteudos.xpi.com.br/aprenda-a-investir/relatorios/o-que-e-ibovespa/</a:t>
            </a: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r>
              <a:rPr lang="pt-BR" sz="1400" dirty="0">
                <a:ea typeface="Roboto"/>
                <a:cs typeface="Roboto"/>
                <a:hlinkClick r:id="rId6"/>
              </a:rPr>
              <a:t>https://www.b3.com.br/pt_br/market-data-e-indices/indices/indices-amplos/indice-ibovespa-ibovespa-composicao-da-carteira.htm</a:t>
            </a: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r>
              <a:rPr lang="pt-BR" sz="1400" dirty="0">
                <a:ea typeface="Roboto"/>
                <a:cs typeface="Roboto"/>
                <a:hlinkClick r:id="rId7"/>
              </a:rPr>
              <a:t>https://www.b3.com.br/pt_br/noticias/numero-de-investidores-na-b3-cresce-34-em-renda-fixa-e-23-em-renda-variavel-em-12-meses.htm</a:t>
            </a: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r>
              <a:rPr lang="pt-BR" sz="1400" dirty="0">
                <a:ea typeface="Roboto"/>
                <a:cs typeface="Roboto"/>
                <a:hlinkClick r:id="rId8"/>
              </a:rPr>
              <a:t>https://www.scielo.br/j/ram/a/NHnT4cmQhZPnScfqNtnTvdm/?lang=pt&amp;format=pdf</a:t>
            </a: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r>
              <a:rPr lang="pt-BR" sz="1400" dirty="0">
                <a:ea typeface="Roboto"/>
                <a:cs typeface="Roboto"/>
                <a:hlinkClick r:id="rId9"/>
              </a:rPr>
              <a:t>https://www.politize.com.br/fim-da-pandemia/</a:t>
            </a: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r>
              <a:rPr lang="pt-BR" sz="1400" dirty="0">
                <a:ea typeface="Roboto"/>
                <a:cs typeface="Roboto"/>
                <a:hlinkClick r:id="rId10"/>
              </a:rPr>
              <a:t>https://www.politize.com.br/crise-financeira-de-2008/</a:t>
            </a: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endParaRPr lang="pt-BR" sz="1400" dirty="0">
              <a:ea typeface="Roboto"/>
              <a:cs typeface="Roboto"/>
            </a:endParaRPr>
          </a:p>
          <a:p>
            <a:pPr marL="742950" lvl="1" indent="-285750">
              <a:lnSpc>
                <a:spcPct val="100000"/>
              </a:lnSpc>
              <a:buClr>
                <a:srgbClr val="FF0066"/>
              </a:buClr>
              <a:buFont typeface="Wingdings" panose="05000000000000000000" pitchFamily="2" charset="2"/>
              <a:buChar char="v"/>
            </a:pPr>
            <a:r>
              <a:rPr lang="pt-BR" sz="1400" dirty="0">
                <a:ea typeface="Roboto"/>
                <a:cs typeface="Roboto"/>
                <a:hlinkClick r:id="rId11"/>
              </a:rPr>
              <a:t>https://www.nordinvestimentos.com.br/blog/taxa-selic-hoje-tudo-o-que-voce-precisa-saber/#:~:text=A%20rela%C3%A7%C3%A3o%20entre%20o%20Ibovespa%20e%20a%20Taxa%20Selic%20%C3%A9,precisam%20investir%20em%20seus%20neg%C3%B3cios</a:t>
            </a:r>
            <a:r>
              <a:rPr lang="pt-BR" sz="1400" dirty="0">
                <a:ea typeface="Roboto"/>
                <a:cs typeface="Roboto"/>
              </a:rPr>
              <a:t> </a:t>
            </a:r>
          </a:p>
          <a:p>
            <a:pPr lvl="0">
              <a:lnSpc>
                <a:spcPct val="100000"/>
              </a:lnSpc>
            </a:pPr>
            <a:endParaRPr lang="pt-BR" sz="2000" b="1" dirty="0">
              <a:solidFill>
                <a:srgbClr val="FF0066"/>
              </a:solidFill>
              <a:ea typeface="Roboto"/>
              <a:cs typeface="Roboto"/>
            </a:endParaRPr>
          </a:p>
        </p:txBody>
      </p:sp>
    </p:spTree>
    <p:extLst>
      <p:ext uri="{BB962C8B-B14F-4D97-AF65-F5344CB8AC3E}">
        <p14:creationId xmlns:p14="http://schemas.microsoft.com/office/powerpoint/2010/main" val="107770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259852"/>
            <a:ext cx="10122632" cy="652054"/>
          </a:xfrm>
        </p:spPr>
        <p:txBody>
          <a:bodyPr/>
          <a:lstStyle/>
          <a:p>
            <a:r>
              <a:rPr lang="pt-BR" dirty="0">
                <a:solidFill>
                  <a:srgbClr val="FF0066"/>
                </a:solidFill>
              </a:rPr>
              <a:t>_ Definição do Problema</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4</a:t>
            </a:fld>
            <a:endParaRPr lang="pt-BR" noProof="0"/>
          </a:p>
        </p:txBody>
      </p:sp>
      <p:sp>
        <p:nvSpPr>
          <p:cNvPr id="6" name="Google Shape;286;p48">
            <a:extLst>
              <a:ext uri="{FF2B5EF4-FFF2-40B4-BE49-F238E27FC236}">
                <a16:creationId xmlns:a16="http://schemas.microsoft.com/office/drawing/2014/main" id="{26E71F82-8D4B-2DA2-D198-B09F63C7EBC7}"/>
              </a:ext>
            </a:extLst>
          </p:cNvPr>
          <p:cNvSpPr/>
          <p:nvPr/>
        </p:nvSpPr>
        <p:spPr>
          <a:xfrm>
            <a:off x="568124" y="1417834"/>
            <a:ext cx="10824117" cy="4952144"/>
          </a:xfrm>
          <a:prstGeom prst="rect">
            <a:avLst/>
          </a:prstGeom>
          <a:solidFill>
            <a:schemeClr val="bg1"/>
          </a:solidFill>
          <a:ln>
            <a:noFill/>
          </a:ln>
        </p:spPr>
        <p:txBody>
          <a:bodyPr spcFirstLastPara="1" wrap="square" lIns="91433" tIns="45700" rIns="91433" bIns="45700" anchor="ctr" anchorCtr="0">
            <a:noAutofit/>
          </a:bodyPr>
          <a:lstStyle/>
          <a:p>
            <a:pPr algn="ctr">
              <a:buClr>
                <a:srgbClr val="000000"/>
              </a:buClr>
              <a:buSzPts val="1400"/>
            </a:pPr>
            <a:endParaRPr sz="1867" dirty="0">
              <a:solidFill>
                <a:schemeClr val="lt1"/>
              </a:solidFill>
              <a:latin typeface="Calibri"/>
              <a:ea typeface="Calibri"/>
              <a:cs typeface="Calibri"/>
              <a:sym typeface="Calibri"/>
            </a:endParaRPr>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917001" y="1541123"/>
            <a:ext cx="10126362" cy="4269145"/>
          </a:xfrm>
        </p:spPr>
        <p:txBody>
          <a:bodyPr/>
          <a:lstStyle/>
          <a:p>
            <a:r>
              <a:rPr lang="pt-BR" sz="1600" dirty="0"/>
              <a:t>Imagine que você foi escalado para um time de investimentos e precisará realizar um modelo preditivo com dados da IBOVESPA (Bolsa de valores) para criar uma série temporal e prever diariamente o fechamento da base. Para isso utilize a base de dados contida no site da investing e selecione o período “diário”, com o intervalo de tempo que achar adequado. Você precisará demonstrar para o time de investimentos: </a:t>
            </a:r>
          </a:p>
          <a:p>
            <a:pPr marL="285750" indent="-285750">
              <a:buFont typeface="Wingdings" panose="05000000000000000000" pitchFamily="2" charset="2"/>
              <a:buChar char="ü"/>
            </a:pPr>
            <a:r>
              <a:rPr lang="pt-BR" sz="1600" dirty="0"/>
              <a:t>O modelo com o storytelling, desde a captura do dado até a entrega do modelo; </a:t>
            </a:r>
          </a:p>
          <a:p>
            <a:pPr marL="285750" indent="-285750">
              <a:buFont typeface="Wingdings" panose="05000000000000000000" pitchFamily="2" charset="2"/>
              <a:buChar char="ü"/>
            </a:pPr>
            <a:r>
              <a:rPr lang="pt-BR" sz="1600" dirty="0"/>
              <a:t>Justificar a técnica utilizada; </a:t>
            </a:r>
          </a:p>
          <a:p>
            <a:pPr marL="285750" indent="-285750">
              <a:buFont typeface="Wingdings" panose="05000000000000000000" pitchFamily="2" charset="2"/>
              <a:buChar char="ü"/>
            </a:pPr>
            <a:r>
              <a:rPr lang="pt-BR" sz="1600" dirty="0"/>
              <a:t>Atingir uma acuracidade adequada (acima de 70%).</a:t>
            </a:r>
          </a:p>
          <a:p>
            <a:endParaRPr lang="pt-BR" sz="1600" dirty="0"/>
          </a:p>
          <a:p>
            <a:r>
              <a:rPr lang="pt-BR" sz="1600" dirty="0"/>
              <a:t>Fonte de dados: https://br.investing.com/indices/bovespa-historical-data </a:t>
            </a:r>
          </a:p>
        </p:txBody>
      </p:sp>
      <p:pic>
        <p:nvPicPr>
          <p:cNvPr id="7" name="Imagem 2" descr="Ícone&#10;&#10;Descrição gerada automaticamente">
            <a:extLst>
              <a:ext uri="{FF2B5EF4-FFF2-40B4-BE49-F238E27FC236}">
                <a16:creationId xmlns:a16="http://schemas.microsoft.com/office/drawing/2014/main" id="{1654ECC2-8D02-E79B-37CF-114033061AEC}"/>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73934" y="94006"/>
            <a:ext cx="1070864" cy="1070864"/>
          </a:xfrm>
          <a:prstGeom prst="rect">
            <a:avLst/>
          </a:prstGeom>
        </p:spPr>
      </p:pic>
    </p:spTree>
    <p:extLst>
      <p:ext uri="{BB962C8B-B14F-4D97-AF65-F5344CB8AC3E}">
        <p14:creationId xmlns:p14="http://schemas.microsoft.com/office/powerpoint/2010/main" val="525424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259852"/>
            <a:ext cx="10122632" cy="652054"/>
          </a:xfrm>
        </p:spPr>
        <p:txBody>
          <a:bodyPr/>
          <a:lstStyle/>
          <a:p>
            <a:r>
              <a:rPr lang="pt-BR" dirty="0">
                <a:solidFill>
                  <a:srgbClr val="FF0066"/>
                </a:solidFill>
              </a:rPr>
              <a:t>_ Definição de b3</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5</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905063" y="1351121"/>
            <a:ext cx="10252253" cy="2109628"/>
          </a:xfrm>
        </p:spPr>
        <p:txBody>
          <a:bodyPr/>
          <a:lstStyle/>
          <a:p>
            <a:r>
              <a:rPr lang="pt-BR" sz="1600" dirty="0"/>
              <a:t>B3 sigla para Brasil, Bolsa e Balcão é o resultado da fusão que ocorreu em março de 2017 entre a BM&amp;FBOVESPA e a Cetip. B3 é a bolsa de valores do mercado de capitais brasileiro, a maior da América Látina. Responsável por intermediar negociações de ações, títulos públicos, Fundos Imobiliários, derivativos, entre outros, além de oferecer serviços de custódia, registro, compensação e liquidação de operações financeiras. Desempenha um papel de suma importância no mercado financeiro, fornecendo transparência, segurança e liquidez para investidores e meios para as empresas se capitalizarem.</a:t>
            </a:r>
          </a:p>
        </p:txBody>
      </p:sp>
      <p:pic>
        <p:nvPicPr>
          <p:cNvPr id="8" name="Picture 2">
            <a:extLst>
              <a:ext uri="{FF2B5EF4-FFF2-40B4-BE49-F238E27FC236}">
                <a16:creationId xmlns:a16="http://schemas.microsoft.com/office/drawing/2014/main" id="{F2D9346F-C1EF-2E83-0C9C-C1AE65574107}"/>
              </a:ext>
            </a:extLst>
          </p:cNvPr>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403879" y="4301267"/>
            <a:ext cx="2171700" cy="9739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andeira do Brasil: história, significado das estrelas e cores">
            <a:extLst>
              <a:ext uri="{FF2B5EF4-FFF2-40B4-BE49-F238E27FC236}">
                <a16:creationId xmlns:a16="http://schemas.microsoft.com/office/drawing/2014/main" id="{1C5C73D7-CE47-A0D1-D0BB-28AEAF710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724" y="4137488"/>
            <a:ext cx="2242334" cy="149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13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2573D225-A4CB-04EB-87D8-754ECAF463AF}"/>
              </a:ext>
            </a:extLst>
          </p:cNvPr>
          <p:cNvSpPr/>
          <p:nvPr/>
        </p:nvSpPr>
        <p:spPr>
          <a:xfrm>
            <a:off x="122279" y="5989834"/>
            <a:ext cx="11627692" cy="681636"/>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403207"/>
            <a:ext cx="10122632" cy="652054"/>
          </a:xfrm>
        </p:spPr>
        <p:txBody>
          <a:bodyPr/>
          <a:lstStyle/>
          <a:p>
            <a:r>
              <a:rPr lang="pt-BR" dirty="0">
                <a:solidFill>
                  <a:srgbClr val="FF0066"/>
                </a:solidFill>
              </a:rPr>
              <a:t>_ investidores</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6</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958097" y="1642121"/>
            <a:ext cx="10126362" cy="4269145"/>
          </a:xfrm>
        </p:spPr>
        <p:txBody>
          <a:bodyPr/>
          <a:lstStyle/>
          <a:p>
            <a:r>
              <a:rPr lang="pt-BR" sz="1600" dirty="0"/>
              <a:t>A bolsa de valores brasileira atingiu uma marca recorde de mais de 18 milhões de investidores em 2023, um número significativo quando comparado ao ano de 2021 na qual possuía um pouco mais de 13 milhões de investidores, isso representa um aumento de cerca de 40% em apenas 2 anos. Este é um resultado extremamente favorável que foi impulsionado pela popularização dos assuntos relacionados as finanças por meio de canais do Youtube e cursos, o que gerou uma necessidade de simplicação do mercado, que foi aplicada nas corretoras e bancos (principalmente digitais) que facilitam a entrada de novos clientes e possuem investimentos com valores extremamente acessiveis. A preocupacação com as finanças vem se tornando discussão também na educação do Brasil, tendo em vista que o assunto vem ganhando grandes forças para ser incluído na grade de estudos obrigatória da rede de ensino básico. Apesar das evoluções na quantidade de investidores, apenas cerca de 8% de toda população brasileira efetua investimentos na bolsa de valores.</a:t>
            </a:r>
          </a:p>
        </p:txBody>
      </p:sp>
      <p:pic>
        <p:nvPicPr>
          <p:cNvPr id="1028" name="Picture 4" descr="ilustração vetorial crianças desenho de um investidor trabalhando em um  laptop. trader de pé com laptop pensando em investir capital, analisando  gráficos de lucro e monitorando o crescimento dos dividendos 13761587 Vetor">
            <a:extLst>
              <a:ext uri="{FF2B5EF4-FFF2-40B4-BE49-F238E27FC236}">
                <a16:creationId xmlns:a16="http://schemas.microsoft.com/office/drawing/2014/main" id="{DDB9A64A-BEE0-3F7A-5B08-7ABAFAA7E5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07" b="6345"/>
          <a:stretch/>
        </p:blipFill>
        <p:spPr bwMode="auto">
          <a:xfrm>
            <a:off x="958097" y="186530"/>
            <a:ext cx="1488612" cy="131069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776F9C4A-069D-6A39-774F-3A5CFD24B23A}"/>
              </a:ext>
            </a:extLst>
          </p:cNvPr>
          <p:cNvSpPr txBox="1">
            <a:spLocks/>
          </p:cNvSpPr>
          <p:nvPr/>
        </p:nvSpPr>
        <p:spPr>
          <a:xfrm>
            <a:off x="151269" y="6056159"/>
            <a:ext cx="11569712" cy="2989557"/>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800" b="1" dirty="0">
                <a:solidFill>
                  <a:schemeClr val="bg1"/>
                </a:solidFill>
              </a:rPr>
              <a:t>Em Dezembro de 2023 o Índice Ibovespa atinge sua maior marca histórica superando </a:t>
            </a:r>
            <a:r>
              <a:rPr lang="pt-BR" sz="2000" b="1" u="sng" dirty="0">
                <a:solidFill>
                  <a:schemeClr val="bg1"/>
                </a:solidFill>
              </a:rPr>
              <a:t>134 mil pontos</a:t>
            </a:r>
            <a:r>
              <a:rPr lang="pt-BR" sz="1800" b="1" dirty="0">
                <a:solidFill>
                  <a:schemeClr val="bg1"/>
                </a:solidFill>
              </a:rPr>
              <a:t>!!</a:t>
            </a:r>
          </a:p>
        </p:txBody>
      </p:sp>
    </p:spTree>
    <p:extLst>
      <p:ext uri="{BB962C8B-B14F-4D97-AF65-F5344CB8AC3E}">
        <p14:creationId xmlns:p14="http://schemas.microsoft.com/office/powerpoint/2010/main" val="255214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2F1A84E1-2A3E-FA00-3BB3-85D71A6D7C25}"/>
              </a:ext>
            </a:extLst>
          </p:cNvPr>
          <p:cNvSpPr/>
          <p:nvPr/>
        </p:nvSpPr>
        <p:spPr>
          <a:xfrm>
            <a:off x="592272" y="5145174"/>
            <a:ext cx="8404440" cy="1170323"/>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1034684" y="259852"/>
            <a:ext cx="10122632" cy="652054"/>
          </a:xfrm>
        </p:spPr>
        <p:txBody>
          <a:bodyPr/>
          <a:lstStyle/>
          <a:p>
            <a:r>
              <a:rPr lang="pt-BR" dirty="0">
                <a:solidFill>
                  <a:srgbClr val="FF0066"/>
                </a:solidFill>
              </a:rPr>
              <a:t>_ Ibovespa</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a:xfrm rot="16200000">
            <a:off x="8854442" y="2953510"/>
            <a:ext cx="6291068" cy="384048"/>
          </a:xfrm>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7</a:t>
            </a:fld>
            <a:endParaRPr lang="pt-BR" noProof="0"/>
          </a:p>
        </p:txBody>
      </p:sp>
      <p:sp>
        <p:nvSpPr>
          <p:cNvPr id="3" name="Content Placeholder 2">
            <a:extLst>
              <a:ext uri="{FF2B5EF4-FFF2-40B4-BE49-F238E27FC236}">
                <a16:creationId xmlns:a16="http://schemas.microsoft.com/office/drawing/2014/main" id="{E802B466-C0EC-CDF5-5CEA-E0D4B2FB9D19}"/>
              </a:ext>
            </a:extLst>
          </p:cNvPr>
          <p:cNvSpPr>
            <a:spLocks noGrp="1"/>
          </p:cNvSpPr>
          <p:nvPr>
            <p:ph sz="half" idx="2"/>
          </p:nvPr>
        </p:nvSpPr>
        <p:spPr>
          <a:xfrm>
            <a:off x="905061" y="1230404"/>
            <a:ext cx="10252253" cy="2109628"/>
          </a:xfrm>
        </p:spPr>
        <p:txBody>
          <a:bodyPr/>
          <a:lstStyle/>
          <a:p>
            <a:r>
              <a:rPr lang="pt-BR" sz="1600" dirty="0"/>
              <a:t>Conhecido como IBOV ou Ibovespa, o índice funciona como um termômetro que indica o desempenho do mercado acionário do Brasil. Em resumo, o indice Ibovespa é calculado através de um sistema de pontos (baseado em reais) que acompanha o desempenho médio de uma carteira teórica com as ações mais representativas e negociadas na Bolsa. </a:t>
            </a:r>
          </a:p>
        </p:txBody>
      </p:sp>
      <p:sp>
        <p:nvSpPr>
          <p:cNvPr id="22" name="Rectangle: Rounded Corners 21">
            <a:extLst>
              <a:ext uri="{FF2B5EF4-FFF2-40B4-BE49-F238E27FC236}">
                <a16:creationId xmlns:a16="http://schemas.microsoft.com/office/drawing/2014/main" id="{C08904A4-F75F-2EFB-D37F-643CE7CC0DE4}"/>
              </a:ext>
            </a:extLst>
          </p:cNvPr>
          <p:cNvSpPr/>
          <p:nvPr/>
        </p:nvSpPr>
        <p:spPr>
          <a:xfrm>
            <a:off x="3030876" y="3340032"/>
            <a:ext cx="8404440" cy="1170323"/>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99D8F8EF-76CB-4138-3D5D-7664E954D201}"/>
              </a:ext>
            </a:extLst>
          </p:cNvPr>
          <p:cNvSpPr txBox="1"/>
          <p:nvPr/>
        </p:nvSpPr>
        <p:spPr>
          <a:xfrm>
            <a:off x="3162344" y="3421914"/>
            <a:ext cx="8272972" cy="923330"/>
          </a:xfrm>
          <a:prstGeom prst="rect">
            <a:avLst/>
          </a:prstGeom>
          <a:noFill/>
        </p:spPr>
        <p:txBody>
          <a:bodyPr wrap="square" rtlCol="0">
            <a:spAutoFit/>
          </a:bodyPr>
          <a:lstStyle/>
          <a:p>
            <a:r>
              <a:rPr lang="pt-BR" dirty="0">
                <a:solidFill>
                  <a:schemeClr val="bg1"/>
                </a:solidFill>
              </a:rPr>
              <a:t>Quando se fala que o “Ibovespa subiu” significa que as empresas do índice em média valorizaram, com isso os investidores em geral possuem uma visão mais otimista do mercado.</a:t>
            </a:r>
          </a:p>
        </p:txBody>
      </p:sp>
      <p:sp>
        <p:nvSpPr>
          <p:cNvPr id="13" name="TextBox 12">
            <a:extLst>
              <a:ext uri="{FF2B5EF4-FFF2-40B4-BE49-F238E27FC236}">
                <a16:creationId xmlns:a16="http://schemas.microsoft.com/office/drawing/2014/main" id="{B801E9AD-1D3B-67FE-D40D-470F128D2D9F}"/>
              </a:ext>
            </a:extLst>
          </p:cNvPr>
          <p:cNvSpPr txBox="1"/>
          <p:nvPr/>
        </p:nvSpPr>
        <p:spPr>
          <a:xfrm>
            <a:off x="794244" y="5268671"/>
            <a:ext cx="8000496" cy="923330"/>
          </a:xfrm>
          <a:prstGeom prst="rect">
            <a:avLst/>
          </a:prstGeom>
          <a:noFill/>
        </p:spPr>
        <p:txBody>
          <a:bodyPr wrap="square" rtlCol="0">
            <a:spAutoFit/>
          </a:bodyPr>
          <a:lstStyle/>
          <a:p>
            <a:r>
              <a:rPr lang="pt-BR" dirty="0">
                <a:solidFill>
                  <a:schemeClr val="bg1"/>
                </a:solidFill>
              </a:rPr>
              <a:t>Quando se fala que o “Ibovespa caiu”siginifica que em média houve uma desvalorização das principais ações, gerando um cenário de cautela entre os investidores. </a:t>
            </a:r>
          </a:p>
        </p:txBody>
      </p:sp>
      <p:pic>
        <p:nvPicPr>
          <p:cNvPr id="14" name="Picture 4" descr="Seta verde para cima, gráficos de crescimento | Foto Premium">
            <a:extLst>
              <a:ext uri="{FF2B5EF4-FFF2-40B4-BE49-F238E27FC236}">
                <a16:creationId xmlns:a16="http://schemas.microsoft.com/office/drawing/2014/main" id="{0E41C3D7-BCAA-3A73-5325-04F8E54E2E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342"/>
          <a:stretch/>
        </p:blipFill>
        <p:spPr bwMode="auto">
          <a:xfrm>
            <a:off x="1024460" y="3232520"/>
            <a:ext cx="1765248" cy="13809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eta vermelha isolada descendo | Vetor Grátis">
            <a:extLst>
              <a:ext uri="{FF2B5EF4-FFF2-40B4-BE49-F238E27FC236}">
                <a16:creationId xmlns:a16="http://schemas.microsoft.com/office/drawing/2014/main" id="{AB51D3FD-596C-20F1-F91E-6AC269378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376" y="5052659"/>
            <a:ext cx="1224295" cy="156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430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5ED-2D84-7794-AB58-3BDBC7C3184C}"/>
              </a:ext>
            </a:extLst>
          </p:cNvPr>
          <p:cNvSpPr>
            <a:spLocks noGrp="1"/>
          </p:cNvSpPr>
          <p:nvPr>
            <p:ph type="title"/>
          </p:nvPr>
        </p:nvSpPr>
        <p:spPr>
          <a:xfrm>
            <a:off x="-309786" y="284635"/>
            <a:ext cx="12318296" cy="652054"/>
          </a:xfrm>
        </p:spPr>
        <p:txBody>
          <a:bodyPr/>
          <a:lstStyle/>
          <a:p>
            <a:r>
              <a:rPr lang="pt-BR" sz="2400" dirty="0">
                <a:solidFill>
                  <a:srgbClr val="FF0066"/>
                </a:solidFill>
              </a:rPr>
              <a:t>_ Principais Acontecimentos Economia Brasileira 2000 - 2023</a:t>
            </a:r>
          </a:p>
        </p:txBody>
      </p:sp>
      <p:sp>
        <p:nvSpPr>
          <p:cNvPr id="4" name="Footer Placeholder 3">
            <a:extLst>
              <a:ext uri="{FF2B5EF4-FFF2-40B4-BE49-F238E27FC236}">
                <a16:creationId xmlns:a16="http://schemas.microsoft.com/office/drawing/2014/main" id="{B30AEEB5-DC37-2510-805C-4D48B07823D3}"/>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3F98E4F3-EE0A-E273-C952-C8A50B4497CB}"/>
              </a:ext>
            </a:extLst>
          </p:cNvPr>
          <p:cNvSpPr>
            <a:spLocks noGrp="1"/>
          </p:cNvSpPr>
          <p:nvPr>
            <p:ph type="sldNum" sz="quarter" idx="11"/>
          </p:nvPr>
        </p:nvSpPr>
        <p:spPr/>
        <p:txBody>
          <a:bodyPr/>
          <a:lstStyle/>
          <a:p>
            <a:pPr rtl="0"/>
            <a:fld id="{09A01C0A-2BB6-49E7-91A3-DCB9F9F59583}" type="slidenum">
              <a:rPr lang="pt-BR" noProof="0" smtClean="0"/>
              <a:pPr rtl="0"/>
              <a:t>8</a:t>
            </a:fld>
            <a:endParaRPr lang="pt-BR" noProof="0"/>
          </a:p>
        </p:txBody>
      </p:sp>
      <p:sp>
        <p:nvSpPr>
          <p:cNvPr id="14" name="TextBox 13">
            <a:extLst>
              <a:ext uri="{FF2B5EF4-FFF2-40B4-BE49-F238E27FC236}">
                <a16:creationId xmlns:a16="http://schemas.microsoft.com/office/drawing/2014/main" id="{10DB2349-0563-6F8E-C391-E067072E330F}"/>
              </a:ext>
            </a:extLst>
          </p:cNvPr>
          <p:cNvSpPr txBox="1"/>
          <p:nvPr/>
        </p:nvSpPr>
        <p:spPr>
          <a:xfrm>
            <a:off x="6727401" y="1443047"/>
            <a:ext cx="4813907" cy="14465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pt-BR" sz="1200" dirty="0"/>
              <a:t>A partir de 2014, o Brasil </a:t>
            </a:r>
            <a:r>
              <a:rPr lang="pt-BR" sz="1400" b="1" dirty="0"/>
              <a:t>enfrentou uma combinação de recessão econômica, alta inflação</a:t>
            </a:r>
            <a:r>
              <a:rPr lang="pt-BR" sz="1200" dirty="0"/>
              <a:t> e escândalos de corrupção. A queda nos preços das commodities, como o petróleo, afetou a economia brasileira. Além disso, investigações de corrupção envolvendo empresas estatais contribuíram para a instabilidade política, impactando negativamente a confiança dos investidores e a economia como um todo. </a:t>
            </a:r>
          </a:p>
        </p:txBody>
      </p:sp>
      <p:sp>
        <p:nvSpPr>
          <p:cNvPr id="15" name="TextBox 14">
            <a:extLst>
              <a:ext uri="{FF2B5EF4-FFF2-40B4-BE49-F238E27FC236}">
                <a16:creationId xmlns:a16="http://schemas.microsoft.com/office/drawing/2014/main" id="{6A927023-C222-3946-BED3-CD72F7DAD5A2}"/>
              </a:ext>
            </a:extLst>
          </p:cNvPr>
          <p:cNvSpPr txBox="1"/>
          <p:nvPr/>
        </p:nvSpPr>
        <p:spPr>
          <a:xfrm>
            <a:off x="7336019" y="4984921"/>
            <a:ext cx="4205289" cy="178510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pt-BR" sz="1200" dirty="0"/>
              <a:t>A crise fiscal já existente no país foi agravada pela </a:t>
            </a:r>
            <a:r>
              <a:rPr lang="pt-BR" sz="1400" b="1" dirty="0"/>
              <a:t>pandemia de COVID-19 em 2020</a:t>
            </a:r>
            <a:r>
              <a:rPr lang="pt-BR" sz="1200" dirty="0"/>
              <a:t>. Medidas de isolamento social para conter a propagação do vírus impactaram severamente a atividade econômica. Houve aumento do desemprego, queda do PIB e um grande aumento nos gastos do governo para lidar com os efeitos da pandemia. A incerteza sobre o futuro afetou todo o mercado e investidores. Em 5 de maio de 2023, a OMS anunciou o fim da pandemia de coronavírus.</a:t>
            </a:r>
          </a:p>
        </p:txBody>
      </p:sp>
      <p:cxnSp>
        <p:nvCxnSpPr>
          <p:cNvPr id="17" name="Straight Arrow Connector 5">
            <a:extLst>
              <a:ext uri="{FF2B5EF4-FFF2-40B4-BE49-F238E27FC236}">
                <a16:creationId xmlns:a16="http://schemas.microsoft.com/office/drawing/2014/main" id="{B72DC221-A73B-2C69-98B4-82A3608733F9}"/>
              </a:ext>
            </a:extLst>
          </p:cNvPr>
          <p:cNvCxnSpPr>
            <a:cxnSpLocks/>
          </p:cNvCxnSpPr>
          <p:nvPr/>
        </p:nvCxnSpPr>
        <p:spPr>
          <a:xfrm>
            <a:off x="9844581" y="4405086"/>
            <a:ext cx="0" cy="430699"/>
          </a:xfrm>
          <a:prstGeom prst="straightConnector1">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graphicFrame>
        <p:nvGraphicFramePr>
          <p:cNvPr id="18" name="Table 6">
            <a:extLst>
              <a:ext uri="{FF2B5EF4-FFF2-40B4-BE49-F238E27FC236}">
                <a16:creationId xmlns:a16="http://schemas.microsoft.com/office/drawing/2014/main" id="{B825FB28-026E-A4A8-F279-EE337893E2CA}"/>
              </a:ext>
            </a:extLst>
          </p:cNvPr>
          <p:cNvGraphicFramePr>
            <a:graphicFrameLocks noGrp="1"/>
          </p:cNvGraphicFramePr>
          <p:nvPr>
            <p:extLst>
              <p:ext uri="{D42A27DB-BD31-4B8C-83A1-F6EECF244321}">
                <p14:modId xmlns:p14="http://schemas.microsoft.com/office/powerpoint/2010/main" val="2834361757"/>
              </p:ext>
            </p:extLst>
          </p:nvPr>
        </p:nvGraphicFramePr>
        <p:xfrm>
          <a:off x="217206" y="3625315"/>
          <a:ext cx="11191873" cy="646290"/>
        </p:xfrm>
        <a:graphic>
          <a:graphicData uri="http://schemas.openxmlformats.org/drawingml/2006/table">
            <a:tbl>
              <a:tblPr firstRow="1" bandRow="1">
                <a:solidFill>
                  <a:srgbClr val="FF0066"/>
                </a:solidFill>
                <a:tableStyleId>{5C22544A-7EE6-4342-B048-85BDC9FD1C3A}</a:tableStyleId>
              </a:tblPr>
              <a:tblGrid>
                <a:gridCol w="1017443">
                  <a:extLst>
                    <a:ext uri="{9D8B030D-6E8A-4147-A177-3AD203B41FA5}">
                      <a16:colId xmlns:a16="http://schemas.microsoft.com/office/drawing/2014/main" val="2652457728"/>
                    </a:ext>
                  </a:extLst>
                </a:gridCol>
                <a:gridCol w="1017443">
                  <a:extLst>
                    <a:ext uri="{9D8B030D-6E8A-4147-A177-3AD203B41FA5}">
                      <a16:colId xmlns:a16="http://schemas.microsoft.com/office/drawing/2014/main" val="713082004"/>
                    </a:ext>
                  </a:extLst>
                </a:gridCol>
                <a:gridCol w="1017443">
                  <a:extLst>
                    <a:ext uri="{9D8B030D-6E8A-4147-A177-3AD203B41FA5}">
                      <a16:colId xmlns:a16="http://schemas.microsoft.com/office/drawing/2014/main" val="1684911581"/>
                    </a:ext>
                  </a:extLst>
                </a:gridCol>
                <a:gridCol w="1017443">
                  <a:extLst>
                    <a:ext uri="{9D8B030D-6E8A-4147-A177-3AD203B41FA5}">
                      <a16:colId xmlns:a16="http://schemas.microsoft.com/office/drawing/2014/main" val="2924861889"/>
                    </a:ext>
                  </a:extLst>
                </a:gridCol>
                <a:gridCol w="1017443">
                  <a:extLst>
                    <a:ext uri="{9D8B030D-6E8A-4147-A177-3AD203B41FA5}">
                      <a16:colId xmlns:a16="http://schemas.microsoft.com/office/drawing/2014/main" val="2026363887"/>
                    </a:ext>
                  </a:extLst>
                </a:gridCol>
                <a:gridCol w="1017443">
                  <a:extLst>
                    <a:ext uri="{9D8B030D-6E8A-4147-A177-3AD203B41FA5}">
                      <a16:colId xmlns:a16="http://schemas.microsoft.com/office/drawing/2014/main" val="1094888143"/>
                    </a:ext>
                  </a:extLst>
                </a:gridCol>
                <a:gridCol w="1017443">
                  <a:extLst>
                    <a:ext uri="{9D8B030D-6E8A-4147-A177-3AD203B41FA5}">
                      <a16:colId xmlns:a16="http://schemas.microsoft.com/office/drawing/2014/main" val="3873104144"/>
                    </a:ext>
                  </a:extLst>
                </a:gridCol>
                <a:gridCol w="1017443">
                  <a:extLst>
                    <a:ext uri="{9D8B030D-6E8A-4147-A177-3AD203B41FA5}">
                      <a16:colId xmlns:a16="http://schemas.microsoft.com/office/drawing/2014/main" val="297166783"/>
                    </a:ext>
                  </a:extLst>
                </a:gridCol>
                <a:gridCol w="1017443">
                  <a:extLst>
                    <a:ext uri="{9D8B030D-6E8A-4147-A177-3AD203B41FA5}">
                      <a16:colId xmlns:a16="http://schemas.microsoft.com/office/drawing/2014/main" val="1222378192"/>
                    </a:ext>
                  </a:extLst>
                </a:gridCol>
                <a:gridCol w="1017443">
                  <a:extLst>
                    <a:ext uri="{9D8B030D-6E8A-4147-A177-3AD203B41FA5}">
                      <a16:colId xmlns:a16="http://schemas.microsoft.com/office/drawing/2014/main" val="2300145421"/>
                    </a:ext>
                  </a:extLst>
                </a:gridCol>
                <a:gridCol w="1017443">
                  <a:extLst>
                    <a:ext uri="{9D8B030D-6E8A-4147-A177-3AD203B41FA5}">
                      <a16:colId xmlns:a16="http://schemas.microsoft.com/office/drawing/2014/main" val="3626422877"/>
                    </a:ext>
                  </a:extLst>
                </a:gridCol>
              </a:tblGrid>
              <a:tr h="646290">
                <a:tc>
                  <a:txBody>
                    <a:bodyPr/>
                    <a:lstStyle/>
                    <a:p>
                      <a:pPr algn="ctr"/>
                      <a:r>
                        <a:rPr lang="pt-BR" sz="2000" dirty="0"/>
                        <a:t>2000</a:t>
                      </a:r>
                    </a:p>
                  </a:txBody>
                  <a:tcPr anchor="ctr">
                    <a:solidFill>
                      <a:srgbClr val="FF0066"/>
                    </a:solidFill>
                  </a:tcPr>
                </a:tc>
                <a:tc>
                  <a:txBody>
                    <a:bodyPr/>
                    <a:lstStyle/>
                    <a:p>
                      <a:pPr algn="ctr"/>
                      <a:r>
                        <a:rPr lang="pt-BR" sz="2000" dirty="0"/>
                        <a:t>2002</a:t>
                      </a:r>
                    </a:p>
                  </a:txBody>
                  <a:tcPr anchor="ctr">
                    <a:solidFill>
                      <a:schemeClr val="tx1"/>
                    </a:solidFill>
                  </a:tcPr>
                </a:tc>
                <a:tc>
                  <a:txBody>
                    <a:bodyPr/>
                    <a:lstStyle/>
                    <a:p>
                      <a:pPr marL="0" algn="ctr" defTabSz="914400" rtl="0" eaLnBrk="1" latinLnBrk="0" hangingPunct="1"/>
                      <a:r>
                        <a:rPr lang="pt-BR" sz="2000" b="1" kern="1200" dirty="0">
                          <a:solidFill>
                            <a:schemeClr val="lt1"/>
                          </a:solidFill>
                          <a:latin typeface="+mn-lt"/>
                          <a:ea typeface="+mn-ea"/>
                          <a:cs typeface="+mn-cs"/>
                        </a:rPr>
                        <a:t>2006</a:t>
                      </a:r>
                    </a:p>
                  </a:txBody>
                  <a:tcPr anchor="ctr">
                    <a:solidFill>
                      <a:srgbClr val="FF0066"/>
                    </a:solidFill>
                  </a:tcPr>
                </a:tc>
                <a:tc>
                  <a:txBody>
                    <a:bodyPr/>
                    <a:lstStyle/>
                    <a:p>
                      <a:pPr marL="0" algn="ctr" defTabSz="914400" rtl="0" eaLnBrk="1" latinLnBrk="0" hangingPunct="1"/>
                      <a:r>
                        <a:rPr lang="pt-BR" sz="2000" b="1" kern="1200" dirty="0">
                          <a:solidFill>
                            <a:schemeClr val="lt1"/>
                          </a:solidFill>
                          <a:latin typeface="+mn-lt"/>
                          <a:ea typeface="+mn-ea"/>
                          <a:cs typeface="+mn-cs"/>
                        </a:rPr>
                        <a:t>2008</a:t>
                      </a:r>
                    </a:p>
                  </a:txBody>
                  <a:tcPr anchor="ctr">
                    <a:solidFill>
                      <a:schemeClr val="tx1"/>
                    </a:solidFill>
                  </a:tcPr>
                </a:tc>
                <a:tc>
                  <a:txBody>
                    <a:bodyPr/>
                    <a:lstStyle/>
                    <a:p>
                      <a:pPr marL="0" algn="ctr" defTabSz="914400" rtl="0" eaLnBrk="1" latinLnBrk="0" hangingPunct="1"/>
                      <a:r>
                        <a:rPr lang="pt-BR" sz="2000" b="1" kern="1200" dirty="0">
                          <a:solidFill>
                            <a:schemeClr val="lt1"/>
                          </a:solidFill>
                          <a:latin typeface="+mn-lt"/>
                          <a:ea typeface="+mn-ea"/>
                          <a:cs typeface="+mn-cs"/>
                        </a:rPr>
                        <a:t>2009</a:t>
                      </a:r>
                    </a:p>
                  </a:txBody>
                  <a:tcPr anchor="ctr">
                    <a:solidFill>
                      <a:srgbClr val="FF0066"/>
                    </a:solidFill>
                  </a:tcPr>
                </a:tc>
                <a:tc>
                  <a:txBody>
                    <a:bodyPr/>
                    <a:lstStyle/>
                    <a:p>
                      <a:pPr marL="0" algn="ctr" defTabSz="914400" rtl="0" eaLnBrk="1" latinLnBrk="0" hangingPunct="1"/>
                      <a:r>
                        <a:rPr lang="pt-BR" sz="2000" b="1" kern="1200" dirty="0">
                          <a:solidFill>
                            <a:schemeClr val="lt1"/>
                          </a:solidFill>
                          <a:latin typeface="+mn-lt"/>
                          <a:ea typeface="+mn-ea"/>
                          <a:cs typeface="+mn-cs"/>
                        </a:rPr>
                        <a:t>2011</a:t>
                      </a:r>
                    </a:p>
                  </a:txBody>
                  <a:tcPr anchor="ctr">
                    <a:solidFill>
                      <a:schemeClr val="tx1"/>
                    </a:solidFill>
                  </a:tcPr>
                </a:tc>
                <a:tc>
                  <a:txBody>
                    <a:bodyPr/>
                    <a:lstStyle/>
                    <a:p>
                      <a:pPr marL="0" algn="ctr" defTabSz="914400" rtl="0" eaLnBrk="1" latinLnBrk="0" hangingPunct="1"/>
                      <a:r>
                        <a:rPr lang="pt-BR" sz="2000" b="1" kern="1200" dirty="0">
                          <a:solidFill>
                            <a:schemeClr val="lt1"/>
                          </a:solidFill>
                          <a:latin typeface="+mn-lt"/>
                          <a:ea typeface="+mn-ea"/>
                          <a:cs typeface="+mn-cs"/>
                        </a:rPr>
                        <a:t>2014</a:t>
                      </a:r>
                    </a:p>
                  </a:txBody>
                  <a:tcPr anchor="ctr">
                    <a:solidFill>
                      <a:srgbClr val="FF0066"/>
                    </a:solidFill>
                  </a:tcPr>
                </a:tc>
                <a:tc>
                  <a:txBody>
                    <a:bodyPr/>
                    <a:lstStyle/>
                    <a:p>
                      <a:pPr marL="0" algn="ctr" defTabSz="914400" rtl="0" eaLnBrk="1" latinLnBrk="0" hangingPunct="1"/>
                      <a:r>
                        <a:rPr lang="pt-BR" sz="2000" b="1" kern="1200" dirty="0">
                          <a:solidFill>
                            <a:schemeClr val="lt1"/>
                          </a:solidFill>
                          <a:latin typeface="+mn-lt"/>
                          <a:ea typeface="+mn-ea"/>
                          <a:cs typeface="+mn-cs"/>
                        </a:rPr>
                        <a:t>2016</a:t>
                      </a:r>
                    </a:p>
                  </a:txBody>
                  <a:tcPr anchor="ctr">
                    <a:solidFill>
                      <a:schemeClr val="tx1"/>
                    </a:solidFill>
                  </a:tcPr>
                </a:tc>
                <a:tc>
                  <a:txBody>
                    <a:bodyPr/>
                    <a:lstStyle/>
                    <a:p>
                      <a:pPr marL="0" algn="ctr" defTabSz="914400" rtl="0" eaLnBrk="1" latinLnBrk="0" hangingPunct="1"/>
                      <a:r>
                        <a:rPr lang="pt-BR" sz="2000" b="1" kern="1200" dirty="0">
                          <a:solidFill>
                            <a:schemeClr val="lt1"/>
                          </a:solidFill>
                          <a:latin typeface="+mn-lt"/>
                          <a:ea typeface="+mn-ea"/>
                          <a:cs typeface="+mn-cs"/>
                        </a:rPr>
                        <a:t>2018</a:t>
                      </a:r>
                    </a:p>
                  </a:txBody>
                  <a:tcPr anchor="ctr">
                    <a:solidFill>
                      <a:srgbClr val="FF0066"/>
                    </a:solidFill>
                  </a:tcPr>
                </a:tc>
                <a:tc>
                  <a:txBody>
                    <a:bodyPr/>
                    <a:lstStyle/>
                    <a:p>
                      <a:pPr marL="0" algn="ctr" defTabSz="914400" rtl="0" eaLnBrk="1" latinLnBrk="0" hangingPunct="1"/>
                      <a:r>
                        <a:rPr lang="pt-BR" sz="2000" b="1" kern="1200" dirty="0">
                          <a:solidFill>
                            <a:schemeClr val="lt1"/>
                          </a:solidFill>
                          <a:latin typeface="+mn-lt"/>
                          <a:ea typeface="+mn-ea"/>
                          <a:cs typeface="+mn-cs"/>
                        </a:rPr>
                        <a:t>2020</a:t>
                      </a:r>
                    </a:p>
                  </a:txBody>
                  <a:tcPr anchor="ctr">
                    <a:solidFill>
                      <a:schemeClr val="tx1"/>
                    </a:solidFill>
                  </a:tcPr>
                </a:tc>
                <a:tc>
                  <a:txBody>
                    <a:bodyPr/>
                    <a:lstStyle/>
                    <a:p>
                      <a:pPr marL="0" algn="ctr" defTabSz="914400" rtl="0" eaLnBrk="1" latinLnBrk="0" hangingPunct="1"/>
                      <a:r>
                        <a:rPr lang="pt-BR" sz="2000" b="1" kern="1200" dirty="0">
                          <a:solidFill>
                            <a:schemeClr val="lt1"/>
                          </a:solidFill>
                          <a:latin typeface="+mn-lt"/>
                          <a:ea typeface="+mn-ea"/>
                          <a:cs typeface="+mn-cs"/>
                        </a:rPr>
                        <a:t>2023</a:t>
                      </a:r>
                    </a:p>
                  </a:txBody>
                  <a:tcPr anchor="ctr">
                    <a:solidFill>
                      <a:srgbClr val="FF0066"/>
                    </a:solidFill>
                  </a:tcPr>
                </a:tc>
                <a:extLst>
                  <a:ext uri="{0D108BD9-81ED-4DB2-BD59-A6C34878D82A}">
                    <a16:rowId xmlns:a16="http://schemas.microsoft.com/office/drawing/2014/main" val="1623910067"/>
                  </a:ext>
                </a:extLst>
              </a:tr>
            </a:tbl>
          </a:graphicData>
        </a:graphic>
      </p:graphicFrame>
      <p:sp>
        <p:nvSpPr>
          <p:cNvPr id="20" name="TextBox 19">
            <a:extLst>
              <a:ext uri="{FF2B5EF4-FFF2-40B4-BE49-F238E27FC236}">
                <a16:creationId xmlns:a16="http://schemas.microsoft.com/office/drawing/2014/main" id="{FB3E2DE4-2093-6D51-ACFF-377205CB938D}"/>
              </a:ext>
            </a:extLst>
          </p:cNvPr>
          <p:cNvSpPr txBox="1"/>
          <p:nvPr/>
        </p:nvSpPr>
        <p:spPr>
          <a:xfrm>
            <a:off x="250521" y="1304548"/>
            <a:ext cx="4813911" cy="158504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pt-BR"/>
            </a:defPPr>
            <a:lvl1pPr algn="just">
              <a:defRPr sz="11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pt-BR" dirty="0"/>
              <a:t>O Brasil enfrentou uma </a:t>
            </a:r>
            <a:r>
              <a:rPr lang="pt-BR" sz="1400" b="1" dirty="0"/>
              <a:t>crise cambial devido à incerteza eleitoral e à desconfiança dos investidores sobre a capacidade do país de pagar suas dívidas</a:t>
            </a:r>
            <a:r>
              <a:rPr lang="pt-BR" sz="1200" b="1" dirty="0"/>
              <a:t>, </a:t>
            </a:r>
            <a:r>
              <a:rPr lang="pt-BR" dirty="0"/>
              <a:t>devido as quedas de liquidez do mercado de capitais internacional. Entre os meses de janeiro e setembro de 2002, a cotação do dólar, em reais por dólar, chegou a subir aproximadamente 70% e encerrou o ano com inflação de 12,5%. Isso levou a uma desvalorização do real e a medidas emergenciais do governo para evitar um colapso financeiro. </a:t>
            </a:r>
          </a:p>
        </p:txBody>
      </p:sp>
      <p:sp>
        <p:nvSpPr>
          <p:cNvPr id="21" name="TextBox 20">
            <a:extLst>
              <a:ext uri="{FF2B5EF4-FFF2-40B4-BE49-F238E27FC236}">
                <a16:creationId xmlns:a16="http://schemas.microsoft.com/office/drawing/2014/main" id="{C1B9A85B-3C24-B6A8-2150-9A215FB684F4}"/>
              </a:ext>
            </a:extLst>
          </p:cNvPr>
          <p:cNvSpPr txBox="1"/>
          <p:nvPr/>
        </p:nvSpPr>
        <p:spPr>
          <a:xfrm>
            <a:off x="217206" y="4984921"/>
            <a:ext cx="4568113" cy="1708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pt-BR" sz="1400" b="1" dirty="0"/>
              <a:t>A crise financeira global iniciada nos EUA (crise do subprime) </a:t>
            </a:r>
            <a:r>
              <a:rPr lang="pt-BR" sz="1100" dirty="0"/>
              <a:t>teve um impacto significativo no Brasil. Embora o país estivesse em crescimento antes da crise, a queda na demanda internacional por commodities afetou a economia brasileira, levando a uma desaceleração econômica. As instabilidades do mercado fizeram com que os investidores removessem seu dinheiro da bolsa, gerando um dos piores resultados da história. O governo precisou executar diversas ações como a redução da taxa básica de juros, a fim de promover a liquidez no mercado. </a:t>
            </a:r>
          </a:p>
        </p:txBody>
      </p:sp>
      <p:cxnSp>
        <p:nvCxnSpPr>
          <p:cNvPr id="24" name="Straight Arrow Connector 5">
            <a:extLst>
              <a:ext uri="{FF2B5EF4-FFF2-40B4-BE49-F238E27FC236}">
                <a16:creationId xmlns:a16="http://schemas.microsoft.com/office/drawing/2014/main" id="{DF404507-B1C9-B96C-025E-0FE759342A04}"/>
              </a:ext>
            </a:extLst>
          </p:cNvPr>
          <p:cNvCxnSpPr>
            <a:cxnSpLocks/>
          </p:cNvCxnSpPr>
          <p:nvPr/>
        </p:nvCxnSpPr>
        <p:spPr>
          <a:xfrm>
            <a:off x="3668101" y="4405086"/>
            <a:ext cx="0" cy="430699"/>
          </a:xfrm>
          <a:prstGeom prst="straightConnector1">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25" name="Straight Arrow Connector 5">
            <a:extLst>
              <a:ext uri="{FF2B5EF4-FFF2-40B4-BE49-F238E27FC236}">
                <a16:creationId xmlns:a16="http://schemas.microsoft.com/office/drawing/2014/main" id="{11631711-60FA-98F5-F158-26C16BA2C2B9}"/>
              </a:ext>
            </a:extLst>
          </p:cNvPr>
          <p:cNvCxnSpPr>
            <a:cxnSpLocks/>
          </p:cNvCxnSpPr>
          <p:nvPr/>
        </p:nvCxnSpPr>
        <p:spPr>
          <a:xfrm>
            <a:off x="6935326" y="3038733"/>
            <a:ext cx="0" cy="430699"/>
          </a:xfrm>
          <a:prstGeom prst="straightConnector1">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26" name="Straight Arrow Connector 5">
            <a:extLst>
              <a:ext uri="{FF2B5EF4-FFF2-40B4-BE49-F238E27FC236}">
                <a16:creationId xmlns:a16="http://schemas.microsoft.com/office/drawing/2014/main" id="{FA0BFCC3-F50F-34B9-0ED5-0A9552EADF75}"/>
              </a:ext>
            </a:extLst>
          </p:cNvPr>
          <p:cNvCxnSpPr>
            <a:cxnSpLocks/>
          </p:cNvCxnSpPr>
          <p:nvPr/>
        </p:nvCxnSpPr>
        <p:spPr>
          <a:xfrm>
            <a:off x="1858180" y="3038733"/>
            <a:ext cx="0" cy="430699"/>
          </a:xfrm>
          <a:prstGeom prst="straightConnector1">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3775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9844-1FE3-FFFA-6EB6-BA6D9E424F4F}"/>
              </a:ext>
            </a:extLst>
          </p:cNvPr>
          <p:cNvSpPr>
            <a:spLocks noGrp="1"/>
          </p:cNvSpPr>
          <p:nvPr>
            <p:ph type="title"/>
          </p:nvPr>
        </p:nvSpPr>
        <p:spPr>
          <a:xfrm>
            <a:off x="5413445" y="2043946"/>
            <a:ext cx="6034216" cy="1439604"/>
          </a:xfrm>
        </p:spPr>
        <p:txBody>
          <a:bodyPr/>
          <a:lstStyle/>
          <a:p>
            <a:r>
              <a:rPr lang="pt-BR" dirty="0">
                <a:solidFill>
                  <a:srgbClr val="FF0066"/>
                </a:solidFill>
              </a:rPr>
              <a:t>Análise exploratória dos dados</a:t>
            </a:r>
          </a:p>
        </p:txBody>
      </p:sp>
      <p:sp>
        <p:nvSpPr>
          <p:cNvPr id="3" name="Subtitle 2">
            <a:extLst>
              <a:ext uri="{FF2B5EF4-FFF2-40B4-BE49-F238E27FC236}">
                <a16:creationId xmlns:a16="http://schemas.microsoft.com/office/drawing/2014/main" id="{A82A58C0-6F56-F4AB-07E8-F8910B246390}"/>
              </a:ext>
            </a:extLst>
          </p:cNvPr>
          <p:cNvSpPr>
            <a:spLocks noGrp="1"/>
          </p:cNvSpPr>
          <p:nvPr>
            <p:ph type="subTitle" idx="1"/>
          </p:nvPr>
        </p:nvSpPr>
        <p:spPr>
          <a:xfrm>
            <a:off x="5801365" y="3483550"/>
            <a:ext cx="6034216" cy="2691219"/>
          </a:xfrm>
        </p:spPr>
        <p:txBody>
          <a:bodyPr/>
          <a:lstStyle/>
          <a:p>
            <a:r>
              <a:rPr lang="pt-BR" b="1" dirty="0"/>
              <a:t>Série temporal</a:t>
            </a:r>
          </a:p>
          <a:p>
            <a:r>
              <a:rPr lang="pt-BR" b="1" dirty="0"/>
              <a:t>Média</a:t>
            </a:r>
          </a:p>
          <a:p>
            <a:r>
              <a:rPr lang="pt-BR" b="1" dirty="0"/>
              <a:t>Desvio Padrão</a:t>
            </a:r>
          </a:p>
          <a:p>
            <a:r>
              <a:rPr lang="pt-BR" b="1" dirty="0"/>
              <a:t>Ajustes de dados</a:t>
            </a:r>
          </a:p>
          <a:p>
            <a:endParaRPr lang="pt-BR" b="1" dirty="0"/>
          </a:p>
          <a:p>
            <a:endParaRPr lang="pt-BR" b="1" dirty="0"/>
          </a:p>
        </p:txBody>
      </p:sp>
      <p:sp>
        <p:nvSpPr>
          <p:cNvPr id="4" name="Footer Placeholder 3">
            <a:extLst>
              <a:ext uri="{FF2B5EF4-FFF2-40B4-BE49-F238E27FC236}">
                <a16:creationId xmlns:a16="http://schemas.microsoft.com/office/drawing/2014/main" id="{33A3DA16-8F0E-3D55-DE5A-9C8547CD43BD}"/>
              </a:ext>
            </a:extLst>
          </p:cNvPr>
          <p:cNvSpPr>
            <a:spLocks noGrp="1"/>
          </p:cNvSpPr>
          <p:nvPr>
            <p:ph type="ftr" sz="quarter" idx="10"/>
          </p:nvPr>
        </p:nvSpPr>
        <p:spPr/>
        <p:txBody>
          <a:bodyPr/>
          <a:lstStyle/>
          <a:p>
            <a:r>
              <a:rPr lang="en-US" sz="1200" b="1" cap="all" dirty="0">
                <a:solidFill>
                  <a:srgbClr val="FFFFFF"/>
                </a:solidFill>
              </a:rPr>
              <a:t>MACHINE LEARNING AND TIME SERIES</a:t>
            </a:r>
          </a:p>
        </p:txBody>
      </p:sp>
      <p:sp>
        <p:nvSpPr>
          <p:cNvPr id="5" name="Slide Number Placeholder 4">
            <a:extLst>
              <a:ext uri="{FF2B5EF4-FFF2-40B4-BE49-F238E27FC236}">
                <a16:creationId xmlns:a16="http://schemas.microsoft.com/office/drawing/2014/main" id="{6BDA8DBC-B2BC-BBD6-0237-9B2170B9986E}"/>
              </a:ext>
            </a:extLst>
          </p:cNvPr>
          <p:cNvSpPr>
            <a:spLocks noGrp="1"/>
          </p:cNvSpPr>
          <p:nvPr>
            <p:ph type="sldNum" sz="quarter" idx="11"/>
          </p:nvPr>
        </p:nvSpPr>
        <p:spPr/>
        <p:txBody>
          <a:bodyPr/>
          <a:lstStyle/>
          <a:p>
            <a:pPr rtl="0"/>
            <a:fld id="{09A01C0A-2BB6-49E7-91A3-DCB9F9F59583}" type="slidenum">
              <a:rPr lang="pt-BR" noProof="0" smtClean="0"/>
              <a:pPr rtl="0"/>
              <a:t>9</a:t>
            </a:fld>
            <a:endParaRPr lang="pt-BR" noProof="0"/>
          </a:p>
        </p:txBody>
      </p:sp>
      <p:sp>
        <p:nvSpPr>
          <p:cNvPr id="6" name="Google Shape;288;p48">
            <a:extLst>
              <a:ext uri="{FF2B5EF4-FFF2-40B4-BE49-F238E27FC236}">
                <a16:creationId xmlns:a16="http://schemas.microsoft.com/office/drawing/2014/main" id="{1208D47B-475F-C7DA-71FB-9476AF89E7A9}"/>
              </a:ext>
            </a:extLst>
          </p:cNvPr>
          <p:cNvSpPr txBox="1"/>
          <p:nvPr/>
        </p:nvSpPr>
        <p:spPr>
          <a:xfrm>
            <a:off x="9315467" y="3929358"/>
            <a:ext cx="1046400" cy="800205"/>
          </a:xfrm>
          <a:prstGeom prst="rect">
            <a:avLst/>
          </a:prstGeom>
          <a:noFill/>
          <a:ln>
            <a:noFill/>
          </a:ln>
        </p:spPr>
        <p:txBody>
          <a:bodyPr spcFirstLastPara="1" wrap="square" lIns="91433" tIns="91433" rIns="91433" bIns="91433" anchor="t" anchorCtr="0">
            <a:spAutoFit/>
          </a:bodyPr>
          <a:lstStyle/>
          <a:p>
            <a:pPr algn="ctr">
              <a:buClr>
                <a:srgbClr val="000000"/>
              </a:buClr>
              <a:buSzPts val="3900"/>
            </a:pPr>
            <a:r>
              <a:rPr lang="pt-BR" sz="4000" dirty="0">
                <a:solidFill>
                  <a:srgbClr val="000000"/>
                </a:solidFill>
                <a:latin typeface="Roboto Black"/>
                <a:ea typeface="Roboto Black"/>
                <a:cs typeface="Roboto Black"/>
                <a:sym typeface="Roboto Black"/>
              </a:rPr>
              <a:t>02</a:t>
            </a:r>
            <a:endParaRPr sz="4000" dirty="0">
              <a:solidFill>
                <a:srgbClr val="000000"/>
              </a:solidFill>
              <a:latin typeface="Roboto Black"/>
              <a:ea typeface="Roboto Black"/>
              <a:cs typeface="Roboto Black"/>
              <a:sym typeface="Roboto Black"/>
            </a:endParaRPr>
          </a:p>
        </p:txBody>
      </p:sp>
    </p:spTree>
    <p:extLst>
      <p:ext uri="{BB962C8B-B14F-4D97-AF65-F5344CB8AC3E}">
        <p14:creationId xmlns:p14="http://schemas.microsoft.com/office/powerpoint/2010/main" val="3204847792"/>
      </p:ext>
    </p:extLst>
  </p:cSld>
  <p:clrMapOvr>
    <a:masterClrMapping/>
  </p:clrMapOvr>
</p:sld>
</file>

<file path=ppt/theme/theme1.xml><?xml version="1.0" encoding="utf-8"?>
<a:theme xmlns:a="http://schemas.openxmlformats.org/drawingml/2006/main" name="Tema do Office">
  <a:themeElements>
    <a:clrScheme name="Custom 2">
      <a:dk1>
        <a:sysClr val="windowText" lastClr="000000"/>
      </a:dk1>
      <a:lt1>
        <a:sysClr val="window" lastClr="FFFFFF"/>
      </a:lt1>
      <a:dk2>
        <a:srgbClr val="000000"/>
      </a:dk2>
      <a:lt2>
        <a:srgbClr val="F8F8F8"/>
      </a:lt2>
      <a:accent1>
        <a:srgbClr val="000000"/>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ist-Presentation-Light_Win32_SW_v9" id="{521D77A3-0F08-4721-A2D8-7E1E479B7A1E}" vid="{6146C05B-E08F-4587-B33C-EE2B5183CF47}"/>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2535</Words>
  <Application>Microsoft Office PowerPoint</Application>
  <PresentationFormat>Widescreen</PresentationFormat>
  <Paragraphs>342</Paragraphs>
  <Slides>35</Slides>
  <Notes>1</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35</vt:i4>
      </vt:variant>
    </vt:vector>
  </HeadingPairs>
  <TitlesOfParts>
    <vt:vector size="43" baseType="lpstr">
      <vt:lpstr>Arial</vt:lpstr>
      <vt:lpstr>Arial Black</vt:lpstr>
      <vt:lpstr>Avenir Next LT Pro</vt:lpstr>
      <vt:lpstr>Calibri</vt:lpstr>
      <vt:lpstr>Roboto</vt:lpstr>
      <vt:lpstr>Roboto Black</vt:lpstr>
      <vt:lpstr>Wingdings</vt:lpstr>
      <vt:lpstr>Tema do Office</vt:lpstr>
      <vt:lpstr>Apresentação do PowerPoint</vt:lpstr>
      <vt:lpstr>_Roteiro</vt:lpstr>
      <vt:lpstr>Definições</vt:lpstr>
      <vt:lpstr>_ Definição do Problema</vt:lpstr>
      <vt:lpstr>_ Definição de b3</vt:lpstr>
      <vt:lpstr>_ investidores</vt:lpstr>
      <vt:lpstr>_ Ibovespa</vt:lpstr>
      <vt:lpstr>_ Principais Acontecimentos Economia Brasileira 2000 - 2023</vt:lpstr>
      <vt:lpstr>Análise exploratória dos dados</vt:lpstr>
      <vt:lpstr>_ série temporal</vt:lpstr>
      <vt:lpstr>_ série temporal</vt:lpstr>
      <vt:lpstr>_ série temporal</vt:lpstr>
      <vt:lpstr>_ série temporal</vt:lpstr>
      <vt:lpstr>_ série temporal</vt:lpstr>
      <vt:lpstr>modelagem</vt:lpstr>
      <vt:lpstr>_ modelagem</vt:lpstr>
      <vt:lpstr>_ modelagem</vt:lpstr>
      <vt:lpstr>_ modelagem</vt:lpstr>
      <vt:lpstr>_ modelagem</vt:lpstr>
      <vt:lpstr>_ modelagem</vt:lpstr>
      <vt:lpstr>_ modelagem</vt:lpstr>
      <vt:lpstr>prophet</vt:lpstr>
      <vt:lpstr>_ prophet</vt:lpstr>
      <vt:lpstr>_ prophet</vt:lpstr>
      <vt:lpstr>_ prophet</vt:lpstr>
      <vt:lpstr>_ prophet</vt:lpstr>
      <vt:lpstr>_ prophet</vt:lpstr>
      <vt:lpstr>_ prophet</vt:lpstr>
      <vt:lpstr>forecasting</vt:lpstr>
      <vt:lpstr>_ forecasting</vt:lpstr>
      <vt:lpstr>_ forecasting</vt:lpstr>
      <vt:lpstr>Considerações finais</vt:lpstr>
      <vt:lpstr>_ considerações finais</vt:lpstr>
      <vt:lpstr>referências</vt:lpstr>
      <vt:lpstr>_referências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2022-06-22T01:27:02Z</dcterms:created>
  <dcterms:modified xsi:type="dcterms:W3CDTF">2024-01-14T22:57:31Z</dcterms:modified>
</cp:coreProperties>
</file>